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6" r:id="rId3"/>
    <p:sldId id="257" r:id="rId4"/>
    <p:sldId id="262" r:id="rId5"/>
    <p:sldId id="307" r:id="rId6"/>
    <p:sldId id="263" r:id="rId7"/>
    <p:sldId id="264" r:id="rId8"/>
    <p:sldId id="265" r:id="rId9"/>
    <p:sldId id="266" r:id="rId10"/>
    <p:sldId id="261" r:id="rId11"/>
    <p:sldId id="267" r:id="rId12"/>
    <p:sldId id="277" r:id="rId13"/>
    <p:sldId id="278" r:id="rId14"/>
    <p:sldId id="279" r:id="rId15"/>
    <p:sldId id="280" r:id="rId16"/>
    <p:sldId id="281" r:id="rId17"/>
    <p:sldId id="282" r:id="rId18"/>
    <p:sldId id="284" r:id="rId19"/>
    <p:sldId id="283" r:id="rId20"/>
    <p:sldId id="285" r:id="rId21"/>
    <p:sldId id="286" r:id="rId22"/>
    <p:sldId id="287" r:id="rId23"/>
    <p:sldId id="288" r:id="rId24"/>
    <p:sldId id="309" r:id="rId25"/>
    <p:sldId id="310" r:id="rId26"/>
    <p:sldId id="276" r:id="rId27"/>
    <p:sldId id="268" r:id="rId28"/>
    <p:sldId id="271" r:id="rId29"/>
    <p:sldId id="272" r:id="rId30"/>
    <p:sldId id="273" r:id="rId31"/>
    <p:sldId id="274" r:id="rId32"/>
    <p:sldId id="269" r:id="rId33"/>
    <p:sldId id="289" r:id="rId34"/>
    <p:sldId id="258" r:id="rId35"/>
    <p:sldId id="290" r:id="rId36"/>
    <p:sldId id="291" r:id="rId37"/>
    <p:sldId id="292" r:id="rId38"/>
    <p:sldId id="293" r:id="rId39"/>
    <p:sldId id="294" r:id="rId40"/>
    <p:sldId id="295" r:id="rId41"/>
    <p:sldId id="297" r:id="rId42"/>
    <p:sldId id="296" r:id="rId43"/>
    <p:sldId id="304" r:id="rId44"/>
    <p:sldId id="315" r:id="rId45"/>
    <p:sldId id="316" r:id="rId46"/>
    <p:sldId id="317" r:id="rId47"/>
    <p:sldId id="318" r:id="rId48"/>
    <p:sldId id="319" r:id="rId49"/>
    <p:sldId id="314" r:id="rId50"/>
    <p:sldId id="260" r:id="rId51"/>
    <p:sldId id="298" r:id="rId52"/>
    <p:sldId id="299" r:id="rId53"/>
    <p:sldId id="301" r:id="rId54"/>
    <p:sldId id="300" r:id="rId55"/>
    <p:sldId id="302" r:id="rId56"/>
    <p:sldId id="303" r:id="rId57"/>
    <p:sldId id="305" r:id="rId58"/>
    <p:sldId id="308" r:id="rId59"/>
    <p:sldId id="311" r:id="rId60"/>
    <p:sldId id="312" r:id="rId61"/>
    <p:sldId id="31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zaTurlik" initials="I.T."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121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1610C71C-5050-4E6E-9B01-DE663F62047C}" type="datetimeFigureOut">
              <a:rPr lang="pl-PL" smtClean="0"/>
              <a:t>2018-01-20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229103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610C71C-5050-4E6E-9B01-DE663F62047C}" type="datetimeFigureOut">
              <a:rPr lang="pl-PL" smtClean="0"/>
              <a:t>2018-01-20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221634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610C71C-5050-4E6E-9B01-DE663F62047C}" type="datetimeFigureOut">
              <a:rPr lang="pl-PL" smtClean="0"/>
              <a:t>2018-01-20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244143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610C71C-5050-4E6E-9B01-DE663F62047C}" type="datetimeFigureOut">
              <a:rPr lang="pl-PL" smtClean="0"/>
              <a:t>2018-01-20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1488528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1610C71C-5050-4E6E-9B01-DE663F62047C}" type="datetimeFigureOut">
              <a:rPr lang="pl-PL" smtClean="0"/>
              <a:t>2018-01-20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388200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1610C71C-5050-4E6E-9B01-DE663F62047C}" type="datetimeFigureOut">
              <a:rPr lang="pl-PL" smtClean="0"/>
              <a:t>2018-01-20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333902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1610C71C-5050-4E6E-9B01-DE663F62047C}" type="datetimeFigureOut">
              <a:rPr lang="pl-PL" smtClean="0"/>
              <a:t>2018-01-20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156462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610C71C-5050-4E6E-9B01-DE663F62047C}" type="datetimeFigureOut">
              <a:rPr lang="pl-PL" smtClean="0"/>
              <a:t>2018-01-20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248255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0C71C-5050-4E6E-9B01-DE663F62047C}" type="datetimeFigureOut">
              <a:rPr lang="pl-PL" smtClean="0"/>
              <a:t>2018-01-20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285463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1610C71C-5050-4E6E-9B01-DE663F62047C}" type="datetimeFigureOut">
              <a:rPr lang="pl-PL" smtClean="0"/>
              <a:t>2018-01-20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1754342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1610C71C-5050-4E6E-9B01-DE663F62047C}" type="datetimeFigureOut">
              <a:rPr lang="pl-PL" smtClean="0"/>
              <a:t>2018-01-20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61B04CC-A1D0-44E5-9669-EB05177B70E9}" type="slidenum">
              <a:rPr lang="pl-PL" smtClean="0"/>
              <a:t>‹#›</a:t>
            </a:fld>
            <a:endParaRPr lang="pl-PL"/>
          </a:p>
        </p:txBody>
      </p:sp>
    </p:spTree>
    <p:extLst>
      <p:ext uri="{BB962C8B-B14F-4D97-AF65-F5344CB8AC3E}">
        <p14:creationId xmlns:p14="http://schemas.microsoft.com/office/powerpoint/2010/main" val="3386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0C71C-5050-4E6E-9B01-DE663F62047C}" type="datetimeFigureOut">
              <a:rPr lang="pl-PL" smtClean="0"/>
              <a:t>2018-01-20</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B04CC-A1D0-44E5-9669-EB05177B70E9}" type="slidenum">
              <a:rPr lang="pl-PL" smtClean="0"/>
              <a:t>‹#›</a:t>
            </a:fld>
            <a:endParaRPr lang="pl-PL"/>
          </a:p>
        </p:txBody>
      </p:sp>
    </p:spTree>
    <p:extLst>
      <p:ext uri="{BB962C8B-B14F-4D97-AF65-F5344CB8AC3E}">
        <p14:creationId xmlns:p14="http://schemas.microsoft.com/office/powerpoint/2010/main" val="221209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ur-lex.europa.eu/legal-content/AUTO/?uri=CELEX:32017D2267&amp;qid=1512956425134&amp;rid=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1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A90A0451-D37F-40AD-AB1E-AE7573F9DB2A}"/>
              </a:ext>
            </a:extLst>
          </p:cNvPr>
          <p:cNvSpPr/>
          <p:nvPr/>
        </p:nvSpPr>
        <p:spPr>
          <a:xfrm>
            <a:off x="357187" y="1243584"/>
            <a:ext cx="8358188" cy="7294305"/>
          </a:xfrm>
          <a:prstGeom prst="rect">
            <a:avLst/>
          </a:prstGeom>
        </p:spPr>
        <p:txBody>
          <a:bodyPr wrap="square">
            <a:spAutoFit/>
          </a:bodyPr>
          <a:lstStyle/>
          <a:p>
            <a:pPr algn="just"/>
            <a:r>
              <a:rPr lang="pl-PL" b="1" dirty="0">
                <a:latin typeface="TimesNewRoman,Bold"/>
              </a:rPr>
              <a:t>Rozporządzenie Ministra Środowiska</a:t>
            </a:r>
            <a:r>
              <a:rPr lang="pl-PL" sz="800" b="1" dirty="0">
                <a:latin typeface="TimesNewRoman"/>
              </a:rPr>
              <a:t> </a:t>
            </a:r>
            <a:r>
              <a:rPr lang="pl-PL" dirty="0">
                <a:latin typeface="TimesNewRoman"/>
              </a:rPr>
              <a:t>z dnia 1 sierpnia 2017 r. </a:t>
            </a:r>
            <a:r>
              <a:rPr lang="pl-PL" dirty="0">
                <a:latin typeface="TimesNewRoman,Bold"/>
              </a:rPr>
              <a:t>zmieniające rozporządzenie w sprawie określenia okresów polowań na zwierzęta łowne:</a:t>
            </a:r>
          </a:p>
          <a:p>
            <a:pPr marL="285750" indent="-285750" algn="just">
              <a:buFont typeface="Arial" panose="020B0604020202020204" pitchFamily="34" charset="0"/>
              <a:buChar char="•"/>
            </a:pPr>
            <a:r>
              <a:rPr lang="pl-PL" dirty="0">
                <a:latin typeface="TimesNewRoman,Bold"/>
              </a:rPr>
              <a:t>wprowadzono możliwość polowania na wszystkie dziki w tym lochy przez cały rok na terenie całej Polski.</a:t>
            </a:r>
          </a:p>
          <a:p>
            <a:pPr marL="285750" indent="-285750" algn="just">
              <a:buFontTx/>
              <a:buChar char="-"/>
            </a:pPr>
            <a:endParaRPr lang="pl-PL" dirty="0">
              <a:latin typeface="TimesNewRoman,Bold"/>
            </a:endParaRPr>
          </a:p>
          <a:p>
            <a:pPr algn="just"/>
            <a:r>
              <a:rPr lang="pl-PL" b="1" dirty="0">
                <a:latin typeface="TimesNewRoman,Bold"/>
              </a:rPr>
              <a:t>Rozporządzenie Ministra Środowiska</a:t>
            </a:r>
            <a:r>
              <a:rPr lang="pl-PL" sz="800" b="1" dirty="0">
                <a:latin typeface="TimesNewRoman"/>
              </a:rPr>
              <a:t> </a:t>
            </a:r>
            <a:r>
              <a:rPr lang="pl-PL" dirty="0">
                <a:latin typeface="TimesNewRoman"/>
              </a:rPr>
              <a:t>z dnia 1 sierpnia 2017 r. </a:t>
            </a:r>
            <a:r>
              <a:rPr lang="pl-PL" dirty="0">
                <a:latin typeface="TimesNewRoman,Bold"/>
              </a:rPr>
              <a:t>zmieniające rozporządzenie w sprawie rocznych planów łowieckich i wieloletnich łowieckich planów hodowlanych:</a:t>
            </a:r>
          </a:p>
          <a:p>
            <a:pPr marL="285750" indent="-285750" algn="just">
              <a:buFont typeface="Arial" panose="020B0604020202020204" pitchFamily="34" charset="0"/>
              <a:buChar char="•"/>
            </a:pPr>
            <a:r>
              <a:rPr lang="pl-PL" dirty="0">
                <a:latin typeface="TimesNewRoman,Bold"/>
              </a:rPr>
              <a:t>wprowadzono od 2018 roku, obowiązek planowania jedynie minimalnego poziomu pozyskania dzika</a:t>
            </a:r>
            <a:r>
              <a:rPr lang="pl-PL" b="1" dirty="0">
                <a:solidFill>
                  <a:srgbClr val="FF0000"/>
                </a:solidFill>
                <a:latin typeface="TimesNewRoman,Bold"/>
              </a:rPr>
              <a:t> na tym terenie obwodu</a:t>
            </a:r>
            <a:r>
              <a:rPr lang="pl-PL" dirty="0">
                <a:latin typeface="TimesNewRoman,Bold"/>
              </a:rPr>
              <a:t>, dopuszczając odstrzał powyżej tej wartości bez ograniczeń,</a:t>
            </a:r>
          </a:p>
          <a:p>
            <a:pPr marL="285750" indent="-285750" algn="just">
              <a:buFont typeface="Arial" panose="020B0604020202020204" pitchFamily="34" charset="0"/>
              <a:buChar char="•"/>
            </a:pPr>
            <a:r>
              <a:rPr lang="pl-PL" dirty="0">
                <a:latin typeface="TimesNewRoman,Bold"/>
              </a:rPr>
              <a:t>Umożliwiono zmianę planu łowieckiego z uwagi na podejrzenie wystąpienia choroby zwierząt (np. ASF lub innej choroby zwierząt zwalczanej z </a:t>
            </a:r>
            <a:r>
              <a:rPr lang="pl-PL" dirty="0" err="1">
                <a:latin typeface="TimesNewRoman,Bold"/>
              </a:rPr>
              <a:t>urzedu</a:t>
            </a:r>
            <a:r>
              <a:rPr lang="pl-PL" dirty="0">
                <a:latin typeface="TimesNewRoman,Bold"/>
              </a:rPr>
              <a:t>).</a:t>
            </a:r>
          </a:p>
          <a:p>
            <a:pPr algn="just"/>
            <a:endParaRPr lang="pl-PL" b="1" dirty="0">
              <a:latin typeface="TimesNewRoman,Bold"/>
            </a:endParaRPr>
          </a:p>
          <a:p>
            <a:pPr algn="just"/>
            <a:r>
              <a:rPr lang="pl-PL" b="1" dirty="0">
                <a:latin typeface="TimesNewRoman,Bold"/>
              </a:rPr>
              <a:t>Rozporządzenie Ministra Środowiska</a:t>
            </a:r>
            <a:r>
              <a:rPr lang="pl-PL" sz="800" b="1" dirty="0">
                <a:latin typeface="TimesNewRoman"/>
              </a:rPr>
              <a:t> </a:t>
            </a:r>
            <a:r>
              <a:rPr lang="pl-PL" dirty="0">
                <a:latin typeface="TimesNewRoman"/>
              </a:rPr>
              <a:t>z dnia 31 lipca 2017 r. </a:t>
            </a:r>
            <a:r>
              <a:rPr lang="pl-PL" dirty="0">
                <a:latin typeface="TimesNewRoman,Bold"/>
              </a:rPr>
              <a:t>zmieniające rozporządzenie w sprawie szczegółowych warunków wykonywania polowania i znakowania tusz:</a:t>
            </a:r>
          </a:p>
          <a:p>
            <a:pPr marL="285750" indent="-285750" algn="just">
              <a:buFont typeface="Arial" panose="020B0604020202020204" pitchFamily="34" charset="0"/>
              <a:buChar char="•"/>
            </a:pPr>
            <a:r>
              <a:rPr lang="pl-PL" dirty="0">
                <a:latin typeface="TimesNewRoman,Bold"/>
              </a:rPr>
              <a:t>dopuszczono do wykonywania polowania oraz wykonywania odstrzału sanitarnego urządzenia optyczne takie jak termowizja oraz noktowizja na terenach strefy zagrożenia, objętej ograniczeniami oraz ochronnej (niebieska, czerwona i żółta). </a:t>
            </a:r>
          </a:p>
          <a:p>
            <a:endParaRPr lang="pl-PL" dirty="0">
              <a:latin typeface="TimesNewRoman,Bold"/>
            </a:endParaRPr>
          </a:p>
          <a:p>
            <a:endParaRPr lang="pl-PL" dirty="0">
              <a:latin typeface="TimesNewRoman,Bold"/>
            </a:endParaRPr>
          </a:p>
          <a:p>
            <a:endParaRPr lang="pl-PL" dirty="0">
              <a:latin typeface="TimesNewRoman,Bold"/>
            </a:endParaRPr>
          </a:p>
          <a:p>
            <a:endParaRPr lang="pl-PL" dirty="0">
              <a:latin typeface="TimesNewRoman,Bold"/>
            </a:endParaRPr>
          </a:p>
          <a:p>
            <a:pPr marL="285750" indent="-285750">
              <a:buFontTx/>
              <a:buChar char="-"/>
            </a:pPr>
            <a:endParaRPr lang="pl-PL" dirty="0">
              <a:latin typeface="TimesNewRoman,Bold"/>
            </a:endParaRPr>
          </a:p>
          <a:p>
            <a:endParaRPr lang="pl-PL" b="1" dirty="0">
              <a:latin typeface="TimesNewRoman,Bold"/>
            </a:endParaRPr>
          </a:p>
        </p:txBody>
      </p:sp>
    </p:spTree>
    <p:extLst>
      <p:ext uri="{BB962C8B-B14F-4D97-AF65-F5344CB8AC3E}">
        <p14:creationId xmlns:p14="http://schemas.microsoft.com/office/powerpoint/2010/main" val="178312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449697"/>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45. 1. W przypadku zagrożenia wystąpienia lub wystąpienia choroby zakaźnej zwierząt podlegającej obowiązkowi zwalczania powiatowy lekarz weterynarii, w drodze rozporządzenia - aktu prawa miejscowego, może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b)  Zakazać organizowania targów, wystaw, pokazów lub konkursów zwierząt, polowań i odłowów zwierząt łownych;</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3b) czasowo zakazać dokarmiania zwierząt łownych;</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8) nakazać odstrzał sanitarny zwierząt na określonym obszarze, w tym nakazać dzierżawcom lub zarządcom obwodów łowieckich odstrzał sanitarny zwierząt wolno żyjących (dzikich);</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8a</a:t>
            </a:r>
            <a:r>
              <a:rPr lang="pl-PL" dirty="0">
                <a:latin typeface="Times New Roman" panose="02020603050405020304" pitchFamily="18" charset="0"/>
                <a:ea typeface="Calibri" panose="020F0502020204030204" pitchFamily="34" charset="0"/>
                <a:cs typeface="Times New Roman" panose="02020603050405020304" pitchFamily="18" charset="0"/>
              </a:rPr>
              <a:t>) nakazać dzierżawcom lub zarządcom obwodów łowieckich zgłaszanie przypadków padnięć lub dostarczanie odstrzelonych zwierząt łownych do określonych miejsc;</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8b</a:t>
            </a:r>
            <a:r>
              <a:rPr lang="pl-PL" dirty="0">
                <a:latin typeface="Times New Roman" panose="02020603050405020304" pitchFamily="18" charset="0"/>
                <a:ea typeface="Calibri" panose="020F0502020204030204" pitchFamily="34" charset="0"/>
                <a:cs typeface="Times New Roman" panose="02020603050405020304" pitchFamily="18" charset="0"/>
              </a:rPr>
              <a:t>) nakazać zagospodarowanie w określony sposób tusz odstrzelonych lub upolowanych zwierząt łownych, zwłok tych zwierząt lub ubocznych produktów pochodzących od tych zwierząt;</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1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347105"/>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45. 1. W przypadku zagrożenia wystąpienia lub wystąpienia choroby zakaźnej zwierząt podlegającej obowiązkowi zwalczania powiatowy lekarz weterynarii, w drodze rozporządzenia - aktu prawa miejscowego, może: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8g</a:t>
            </a:r>
            <a:r>
              <a:rPr lang="pl-PL" dirty="0">
                <a:latin typeface="Times New Roman" panose="02020603050405020304" pitchFamily="18" charset="0"/>
                <a:ea typeface="Calibri" panose="020F0502020204030204" pitchFamily="34" charset="0"/>
                <a:cs typeface="Times New Roman" panose="02020603050405020304" pitchFamily="18" charset="0"/>
              </a:rPr>
              <a:t>) nakazać odłów zwierząt łownych wraz z określeniem sposobu jego przeprowadzenia oraz postępowania z odłowionymi zwierzętami, w tym ich uśmiercenie;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8h</a:t>
            </a:r>
            <a:r>
              <a:rPr lang="pl-PL" dirty="0">
                <a:latin typeface="Times New Roman" panose="02020603050405020304" pitchFamily="18" charset="0"/>
                <a:ea typeface="Calibri" panose="020F0502020204030204" pitchFamily="34" charset="0"/>
                <a:cs typeface="Times New Roman" panose="02020603050405020304" pitchFamily="18" charset="0"/>
              </a:rPr>
              <a:t>) nakazać podmiotom prowadzącym odłów zwierząt łownych lub wyłapywanie bezdomnych zwierząt określony sposób postępowania z odłowionymi lub wyłapanymi zwierzętami;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8i</a:t>
            </a:r>
            <a:r>
              <a:rPr lang="pl-PL" dirty="0">
                <a:latin typeface="Times New Roman" panose="02020603050405020304" pitchFamily="18" charset="0"/>
                <a:ea typeface="Calibri" panose="020F0502020204030204" pitchFamily="34" charset="0"/>
                <a:cs typeface="Times New Roman" panose="02020603050405020304" pitchFamily="18" charset="0"/>
              </a:rPr>
              <a:t>) nakazać poszukiwanie padłych zwierząt;</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11) określić stosowanie środków innych niż wymienione w pkt 1-10, wynikających ze stosowanych bezpośrednio w systemie prawa polskiego przepisów Unii Europejskiej dotyczących zwalczania chorób zakaźnych zwierząt, zapewniających bezpieczeństwo epizootyczne, w szczególności zapobieganie, ograniczanie lub eliminowanie zagrożeń dla zdrowia publicznego.</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23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2075696"/>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45. </a:t>
            </a:r>
            <a:r>
              <a:rPr lang="pl-PL" dirty="0" err="1">
                <a:latin typeface="Times New Roman" panose="02020603050405020304" pitchFamily="18" charset="0"/>
                <a:ea typeface="Calibri" panose="020F0502020204030204" pitchFamily="34" charset="0"/>
                <a:cs typeface="Times New Roman" panose="02020603050405020304" pitchFamily="18" charset="0"/>
              </a:rPr>
              <a:t>1a</a:t>
            </a:r>
            <a:r>
              <a:rPr lang="pl-PL" dirty="0">
                <a:latin typeface="Times New Roman" panose="02020603050405020304" pitchFamily="18" charset="0"/>
                <a:ea typeface="Calibri" panose="020F0502020204030204" pitchFamily="34" charset="0"/>
                <a:cs typeface="Times New Roman" panose="02020603050405020304" pitchFamily="18" charset="0"/>
              </a:rPr>
              <a:t>. Podmiotowi, który poniósł koszty związane z realizacją nakazów, o których mowa w ust. 1 pkt </a:t>
            </a:r>
            <a:r>
              <a:rPr lang="pl-PL" dirty="0" err="1">
                <a:latin typeface="Times New Roman" panose="02020603050405020304" pitchFamily="18" charset="0"/>
                <a:ea typeface="Calibri" panose="020F0502020204030204" pitchFamily="34" charset="0"/>
                <a:cs typeface="Times New Roman" panose="02020603050405020304" pitchFamily="18" charset="0"/>
              </a:rPr>
              <a:t>8a-8d</a:t>
            </a:r>
            <a:r>
              <a:rPr lang="pl-PL" dirty="0">
                <a:latin typeface="Times New Roman" panose="02020603050405020304" pitchFamily="18" charset="0"/>
                <a:ea typeface="Calibri" panose="020F0502020204030204" pitchFamily="34" charset="0"/>
                <a:cs typeface="Times New Roman" panose="02020603050405020304" pitchFamily="18" charset="0"/>
              </a:rPr>
              <a:t> i 9, przysługuje ze środków budżetu państwa zwrot kosztów faktycznie poniesionych w związku z realizacją tych nakazów.</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 </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67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6009530"/>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46. 1. W przypadku zagrożenia wystąpienia lub wystąpienia choroby zakaźnej zwierząt podlegającej obowiązkowi zwalczania i potrzeby zarządzenia środków, o których mowa w art. 45 ust. 1, na obszarze przekraczającym obszar jednego powiatu właściwy powiatowy lekarz weterynarii informuje o tym natychmiast właściwego wojewódzkiego lekarza weterynarii.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 Wojewoda w przypadku, o którym mowa w ust. 1, na wniosek wojewódzkiego lekarza weterynarii, w drodze rozporządzenia:</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b) Zakazuje organizowania targów, wystaw, pokazów lub konkursów zwierząt, polowań i odłowów zwierząt łownych, lub</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8) nakazuje odstrzał sanitarny zwierząt na określonym obszarze, w tym nakazuje dzierżawcom lub zarządcom obwodów łowieckich odstrzał sanitarny zwierząt wolno żyjących (dzikich), lub</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8b</a:t>
            </a:r>
            <a:r>
              <a:rPr lang="pl-PL" dirty="0">
                <a:latin typeface="Times New Roman" panose="02020603050405020304" pitchFamily="18" charset="0"/>
                <a:ea typeface="Calibri" panose="020F0502020204030204" pitchFamily="34" charset="0"/>
                <a:cs typeface="Times New Roman" panose="02020603050405020304" pitchFamily="18" charset="0"/>
              </a:rPr>
              <a:t>) nakazuje dzierżawcom lub zarządcom obwodów łowieckich zgłaszanie przypadków padnięć lub podejrzenia wystąpienia choroby zakaźnej u określonych gatunków zwierząt lub dostarczanie odstrzelonych zwierząt do określonych miejsc, lub</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995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906938"/>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46. 1. W przypadku zagrożenia wystąpienia lub wystąpienia choroby zakaźnej zwierząt podlegającej obowiązkowi zwalczania i potrzeby zarządzenia środków, o których mowa w art. 45 ust. 1, na obszarze przekraczającym obszar jednego powiatu właściwy powiatowy lekarz weterynarii informuje o tym natychmiast właściwego wojewódzkiego lekarza weterynarii.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 Wojewoda w przypadku, o którym mowa w ust. 1, na wniosek wojewódzkiego lekarza weterynarii, w drodze rozporządzenia:</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8c</a:t>
            </a:r>
            <a:r>
              <a:rPr lang="pl-PL" dirty="0">
                <a:latin typeface="Times New Roman" panose="02020603050405020304" pitchFamily="18" charset="0"/>
                <a:ea typeface="Calibri" panose="020F0502020204030204" pitchFamily="34" charset="0"/>
                <a:cs typeface="Times New Roman" panose="02020603050405020304" pitchFamily="18" charset="0"/>
              </a:rPr>
              <a:t>) nakazuje zagospodarowanie w określony sposób tusz odstrzelonych zwierząt łownych, zwłok tych zwierząt lub ubocznych produktów pochodzenia zwierzęcego pochodzących od tych zwierząt, lub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10) określa stosowanie środków innych niż wymienione w pkt 1-9, wynikających ze stosowanych bezpośrednio w systemie prawa polskiego przepisów Unii Europejskiej dotyczących zwalczania chorób zakaźnych zwierząt, zapewniających bezpieczeństwo epizootyczne, w szczególności zapobieganie, ograniczanie lub eliminowanie zagrożeń dla zdrowia publicznego.</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01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438284"/>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46. </a:t>
            </a:r>
            <a:r>
              <a:rPr lang="pl-PL" dirty="0" err="1">
                <a:latin typeface="Times New Roman" panose="02020603050405020304" pitchFamily="18" charset="0"/>
                <a:ea typeface="Calibri" panose="020F0502020204030204" pitchFamily="34" charset="0"/>
                <a:cs typeface="Times New Roman" panose="02020603050405020304" pitchFamily="18" charset="0"/>
              </a:rPr>
              <a:t>3a</a:t>
            </a:r>
            <a:r>
              <a:rPr lang="pl-PL" dirty="0">
                <a:latin typeface="Times New Roman" panose="02020603050405020304" pitchFamily="18" charset="0"/>
                <a:ea typeface="Calibri" panose="020F0502020204030204" pitchFamily="34" charset="0"/>
                <a:cs typeface="Times New Roman" panose="02020603050405020304" pitchFamily="18" charset="0"/>
              </a:rPr>
              <a:t>. Podmiotowi, który poniósł koszty związane z realizacją nakazów, o których mowa w ust. 3 pkt </a:t>
            </a:r>
            <a:r>
              <a:rPr lang="pl-PL" dirty="0" err="1">
                <a:latin typeface="Times New Roman" panose="02020603050405020304" pitchFamily="18" charset="0"/>
                <a:ea typeface="Calibri" panose="020F0502020204030204" pitchFamily="34" charset="0"/>
                <a:cs typeface="Times New Roman" panose="02020603050405020304" pitchFamily="18" charset="0"/>
              </a:rPr>
              <a:t>8b-8e</a:t>
            </a:r>
            <a:r>
              <a:rPr lang="pl-PL" dirty="0">
                <a:latin typeface="Times New Roman" panose="02020603050405020304" pitchFamily="18" charset="0"/>
                <a:ea typeface="Calibri" panose="020F0502020204030204" pitchFamily="34" charset="0"/>
                <a:cs typeface="Times New Roman" panose="02020603050405020304" pitchFamily="18" charset="0"/>
              </a:rPr>
              <a:t> i 9, przysługuje ze środków budżetu państwa zwrot kosztów faktycznie poniesionych w związku z realizacją tych nakazów.</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47a</a:t>
            </a:r>
            <a:r>
              <a:rPr lang="pl-PL" dirty="0">
                <a:latin typeface="Times New Roman" panose="02020603050405020304" pitchFamily="18" charset="0"/>
                <a:ea typeface="Calibri" panose="020F0502020204030204" pitchFamily="34" charset="0"/>
                <a:cs typeface="Times New Roman" panose="02020603050405020304" pitchFamily="18" charset="0"/>
              </a:rPr>
              <a:t>. 1. W przypadku gdy odstrzał sanitarny zwierząt został nakazany w przepisach wydanych na podstawie art. 45 ust. 1 pkt 8, art. 46 ust. 3 pkt 8 albo art. 47 ust. 1, na obszarach objętych formami ochrony przyrody, o których mowa w art. 6 ust. 1 ustawy z dnia 16 kwietnia 2004 r. o ochronie przyrody (Dz. U. z 2016 r. poz. 2134, z późn. zm.), lub otulinach w rozumieniu tej ustawy, odstrzał ten przeprowadza Polski Związek Łowiecki.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err="1">
                <a:latin typeface="Times New Roman" panose="02020603050405020304" pitchFamily="18" charset="0"/>
                <a:ea typeface="Calibri" panose="020F0502020204030204" pitchFamily="34" charset="0"/>
                <a:cs typeface="Times New Roman" panose="02020603050405020304" pitchFamily="18" charset="0"/>
              </a:rPr>
              <a:t>1a</a:t>
            </a:r>
            <a:r>
              <a:rPr lang="pl-PL" dirty="0">
                <a:latin typeface="Times New Roman" panose="02020603050405020304" pitchFamily="18" charset="0"/>
                <a:ea typeface="Calibri" panose="020F0502020204030204" pitchFamily="34" charset="0"/>
                <a:cs typeface="Times New Roman" panose="02020603050405020304" pitchFamily="18" charset="0"/>
              </a:rPr>
              <a:t>. W przypadku, o którym mowa w ust. 1, zakazów, nakazów i ograniczeń wynikających z przepisów ustawy z dnia 16 kwietnia 2004 r. o ochronie przyrody oraz wprowadzonych na jej podstawie nie stosuje się w zakresie niezbędnym do przeprowadzenia odstrzału sanitarnego zwierząt, z tym że przeprowadzenie tego odstrzału odbywa się po ustaleniu jego warunków z dyrektorem parku narodowego - w odniesieniu do obszaru parku narodowego lub regionalnym dyrektorem ochrony środowiska - w odniesieniu do obszaru rezerwatu przyrody.</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15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4458015"/>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47a</a:t>
            </a:r>
            <a:r>
              <a:rPr lang="pl-PL" dirty="0">
                <a:latin typeface="Times New Roman" panose="02020603050405020304" pitchFamily="18" charset="0"/>
                <a:ea typeface="Calibri" panose="020F0502020204030204" pitchFamily="34" charset="0"/>
                <a:cs typeface="Times New Roman" panose="02020603050405020304" pitchFamily="18" charset="0"/>
              </a:rPr>
              <a:t>. </a:t>
            </a:r>
            <a:r>
              <a:rPr lang="pl-PL" dirty="0" err="1">
                <a:latin typeface="Times New Roman" panose="02020603050405020304" pitchFamily="18" charset="0"/>
                <a:ea typeface="Calibri" panose="020F0502020204030204" pitchFamily="34" charset="0"/>
                <a:cs typeface="Times New Roman" panose="02020603050405020304" pitchFamily="18" charset="0"/>
              </a:rPr>
              <a:t>1b</a:t>
            </a:r>
            <a:r>
              <a:rPr lang="pl-PL" dirty="0">
                <a:latin typeface="Times New Roman" panose="02020603050405020304" pitchFamily="18" charset="0"/>
                <a:ea typeface="Calibri" panose="020F0502020204030204" pitchFamily="34" charset="0"/>
                <a:cs typeface="Times New Roman" panose="02020603050405020304" pitchFamily="18" charset="0"/>
              </a:rPr>
              <a:t>. Odstrzału sanitarnego, o którym mowa w ust. 1, nie stosuje się do zwierząt objętych ochroną gatunkową.</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Podmiotowi, który poniósł koszty związane z realizacją nakazu odstrzału sanitarnego zwierząt wprowadzonego w przepisach wydanych na podstawie art. 45 ust. 1 pkt 8, art. 46 ust. 3 pkt 8 albo art. 47 ust. 1, przysługuje ze środków budżetu państwa zryczałtowany zwrot kosztów za każdą sztukę odstrzelonego zwierzęcia, zwany dalej "ryczałtem".</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  Ryczałt przysługuje: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 myśliwemu wykonującemu odstrzał sanitarny zwierząt – w wysokości 80% ryczałtu;</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dzierżawcy albo zarządcy obwodu łowieckiego, na obszarze którego dokonano odstrzału sanitarnego zwierząt, albo Polskiemu Związkowi Łowieckiemu w przypadkach, o których mowa w ust. 1 – w wysokości 20% kwoty ryczałtu.</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599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3967881"/>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47a</a:t>
            </a:r>
            <a:r>
              <a:rPr lang="pl-PL" dirty="0">
                <a:latin typeface="Times New Roman" panose="02020603050405020304" pitchFamily="18" charset="0"/>
                <a:ea typeface="Calibri" panose="020F0502020204030204" pitchFamily="34" charset="0"/>
                <a:cs typeface="Times New Roman" panose="02020603050405020304" pitchFamily="18" charset="0"/>
              </a:rPr>
              <a:t>. 4. Kwotę ryczałtu ustala i wypłaca:</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 Polskiemu Związkowi Łowieckiemu w przypadkach, o których mowa w ust. 1, albo</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dzierżawcy albo zarządcy obwodu łowieckiego, na obszarze którego dokonano odstrzału sanitarnego</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 powiatowy lekarz weterynarii.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5. Polski Związek Łowiecki albo dzierżawca, albo zarządca obwodu łowieckiego, na obszarze którego dokonano odstrzału sanitarnego, przekazuje kwotę ryczałtu, o której mowa w ust. 3 pkt 1, myśliwym, którzy wykonali odstrzał sanitarny zwierząt.</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994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347105"/>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47a</a:t>
            </a:r>
            <a:r>
              <a:rPr lang="pl-PL" dirty="0">
                <a:latin typeface="Times New Roman" panose="02020603050405020304" pitchFamily="18" charset="0"/>
                <a:ea typeface="Calibri" panose="020F0502020204030204" pitchFamily="34" charset="0"/>
                <a:cs typeface="Times New Roman" panose="02020603050405020304" pitchFamily="18" charset="0"/>
              </a:rPr>
              <a:t>. 6. Minister właściwy do spraw rolnictwa, w drodze rozporządzenia:</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 określi wysokość ryczałtu, mając na względzie koszty wykonania odstrzału sanitarnego, dojazdu do miejsca prowadzenia tego odstrzału, koszty transportu tuszy do miejsca wskazanego przez powiatowego lekarza weterynarii, a także koszty przechowywania tusz zwierząt albo utylizacji zwierząt lub ich części;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może określić szczegółowe warunki, sposób oraz termin wypłaty ryczałtu, mając na względzie zapewnienie rzetelnego i sprawnego przeprowadzenia ustalenia i wypłaty tego ryczałtu.</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l-PL"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47b</a:t>
            </a:r>
            <a:r>
              <a:rPr lang="pl-PL" dirty="0">
                <a:latin typeface="Times New Roman" panose="02020603050405020304" pitchFamily="18" charset="0"/>
                <a:ea typeface="Calibri" panose="020F0502020204030204" pitchFamily="34" charset="0"/>
                <a:cs typeface="Times New Roman" panose="02020603050405020304" pitchFamily="18" charset="0"/>
              </a:rPr>
              <a:t>. 1. W przypadku gdy odstrzał sanitarny zwierząt został nakazany w przepisach wydanych na podstawie art. 45 ust. 1 pkt 8, art. 46 ust. 3 pkt 8 albo art. 47 ust. 1, Polski Związek Łowiecki, na wniosek powiatowego lekarza weterynarii, wyznacza poszczególnym dzierżawcom lub zarządcom obwodów łowieckich do wykonania odstrzału sanitarnego osoby posiadające uprawnienia do wykonywania polowania.</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84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02CBFF6-5729-4963-8CC6-162FECF1CAC7}"/>
              </a:ext>
            </a:extLst>
          </p:cNvPr>
          <p:cNvSpPr>
            <a:spLocks noGrp="1"/>
          </p:cNvSpPr>
          <p:nvPr>
            <p:ph type="ctrTitle"/>
          </p:nvPr>
        </p:nvSpPr>
        <p:spPr>
          <a:xfrm>
            <a:off x="685800" y="2235200"/>
            <a:ext cx="7772400" cy="2387600"/>
          </a:xfrm>
        </p:spPr>
        <p:txBody>
          <a:bodyPr>
            <a:noAutofit/>
          </a:bodyPr>
          <a:lstStyle/>
          <a:p>
            <a:r>
              <a:rPr lang="pl-PL" sz="4800" b="1" dirty="0"/>
              <a:t>Afrykański pomór świń w populacji dzika -</a:t>
            </a:r>
            <a:br>
              <a:rPr lang="pl-PL" sz="4800" b="1" dirty="0"/>
            </a:br>
            <a:r>
              <a:rPr lang="pl-PL" sz="4800" b="1" dirty="0"/>
              <a:t>postępowanie dzierżawców i zarządców obwodów łowieckich </a:t>
            </a:r>
          </a:p>
        </p:txBody>
      </p:sp>
      <p:sp>
        <p:nvSpPr>
          <p:cNvPr id="3" name="Podtytuł 2">
            <a:extLst>
              <a:ext uri="{FF2B5EF4-FFF2-40B4-BE49-F238E27FC236}">
                <a16:creationId xmlns:a16="http://schemas.microsoft.com/office/drawing/2014/main" xmlns="" id="{99CCB133-9FE7-4125-BCFD-622EFD8624B7}"/>
              </a:ext>
            </a:extLst>
          </p:cNvPr>
          <p:cNvSpPr>
            <a:spLocks noGrp="1"/>
          </p:cNvSpPr>
          <p:nvPr>
            <p:ph type="subTitle" idx="1"/>
          </p:nvPr>
        </p:nvSpPr>
        <p:spPr>
          <a:xfrm>
            <a:off x="1143000" y="5546035"/>
            <a:ext cx="6858000" cy="487017"/>
          </a:xfrm>
        </p:spPr>
        <p:txBody>
          <a:bodyPr/>
          <a:lstStyle/>
          <a:p>
            <a:r>
              <a:rPr lang="pl-PL" dirty="0"/>
              <a:t>Polski Związek Łowiecki</a:t>
            </a:r>
          </a:p>
        </p:txBody>
      </p:sp>
    </p:spTree>
    <p:extLst>
      <p:ext uri="{BB962C8B-B14F-4D97-AF65-F5344CB8AC3E}">
        <p14:creationId xmlns:p14="http://schemas.microsoft.com/office/powerpoint/2010/main" val="1027274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153334"/>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47b</a:t>
            </a:r>
            <a:r>
              <a:rPr lang="pl-PL" dirty="0">
                <a:latin typeface="Times New Roman" panose="02020603050405020304" pitchFamily="18" charset="0"/>
                <a:ea typeface="Calibri" panose="020F0502020204030204" pitchFamily="34" charset="0"/>
                <a:cs typeface="Times New Roman" panose="02020603050405020304" pitchFamily="18" charset="0"/>
              </a:rPr>
              <a:t>. 2. W przypadku niewykonywania przez dzierżawcę obwodu łowieckiego nakazu, o którym mowa w art. 45 ust. 1 pkt 8-</a:t>
            </a:r>
            <a:r>
              <a:rPr lang="pl-PL" dirty="0" err="1">
                <a:latin typeface="Times New Roman" panose="02020603050405020304" pitchFamily="18" charset="0"/>
                <a:ea typeface="Calibri" panose="020F0502020204030204" pitchFamily="34" charset="0"/>
                <a:cs typeface="Times New Roman" panose="02020603050405020304" pitchFamily="18" charset="0"/>
              </a:rPr>
              <a:t>8b</a:t>
            </a:r>
            <a:r>
              <a:rPr lang="pl-PL" dirty="0">
                <a:latin typeface="Times New Roman" panose="02020603050405020304" pitchFamily="18" charset="0"/>
                <a:ea typeface="Calibri" panose="020F0502020204030204" pitchFamily="34" charset="0"/>
                <a:cs typeface="Times New Roman" panose="02020603050405020304" pitchFamily="18" charset="0"/>
              </a:rPr>
              <a:t>, art. 46 ust. 3 pkt 8-</a:t>
            </a:r>
            <a:r>
              <a:rPr lang="pl-PL" dirty="0" err="1">
                <a:latin typeface="Times New Roman" panose="02020603050405020304" pitchFamily="18" charset="0"/>
                <a:ea typeface="Calibri" panose="020F0502020204030204" pitchFamily="34" charset="0"/>
                <a:cs typeface="Times New Roman" panose="02020603050405020304" pitchFamily="18" charset="0"/>
              </a:rPr>
              <a:t>8c</a:t>
            </a:r>
            <a:r>
              <a:rPr lang="pl-PL" dirty="0">
                <a:latin typeface="Times New Roman" panose="02020603050405020304" pitchFamily="18" charset="0"/>
                <a:ea typeface="Calibri" panose="020F0502020204030204" pitchFamily="34" charset="0"/>
                <a:cs typeface="Times New Roman" panose="02020603050405020304" pitchFamily="18" charset="0"/>
              </a:rPr>
              <a:t> lub art. 47 ust. 1, z przyczyn leżących po jego stronie, dyrektor regionalnej dyrekcji Państwowego Gospodarstwa Leśnego Lasy Państwowe lub starosta, na wniosek powiatowego lekarza weterynarii lub Polskiego Związku Łowieckiego, wypowiada umowę dzierżawy obwodu łowieckiego.</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 Na wniosek organu Inspekcji Weterynaryjnej Polski Związek Łowiecki, dzierżawca lub zarządca obwodu łowieckiego przekazują temu organowi niezbędne do zwalczania chorób zakaźnych zwierząt informacje dotyczące: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1) zwierząt łownych, w szczególności o liczbie zwierząt łownych występujących na danym obszarze oraz szacowanej zmianie stanu liczebnego tych zwierząt w danym okresie,</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planów łowieckich i wykonania tych planów</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 w formie i terminie określonych w tym wniosku.</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0424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141920"/>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47c</a:t>
            </a:r>
            <a:r>
              <a:rPr lang="pl-PL" dirty="0">
                <a:latin typeface="Times New Roman" panose="02020603050405020304" pitchFamily="18" charset="0"/>
                <a:ea typeface="Calibri" panose="020F0502020204030204" pitchFamily="34" charset="0"/>
                <a:cs typeface="Times New Roman" panose="02020603050405020304" pitchFamily="18" charset="0"/>
              </a:rPr>
              <a:t>. 1. Osobie uprawnionej do wykonywania polowania wykonującej odstrzał sanitarny zwierząt wprowadzony w przepisach wydanych na podstawie art. 45 ust. 1 pkt 8, art. 46 ust. 3 pkt 8 i art. 47 ust. 1, przysługuje zwolnienie od pracy lub wykonywania zajęć służbowych w dniu, w którym wykonuje ten odstrzał.</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2. Pracownik, żołnierz lub funkcjonariusz będący osobą, o której mowa w ust. 1, uprzedza odpowiednio pracodawcę lub przełożonego o przyczynie i przewidywanym okresie nieobecności w pracy lub niewykonywania zajęć służbowych z powodu wykonywania odstrzału sanitarnego zwierząt i uzgadnia termin tej nieobecności z pracodawcą lub przełożonym.</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3. Dowodem usprawiedliwiającym nieobecność w pracy lub niewykonywanie zajęć służbowych, o których mowa w ust. 2, jest pisemne oświadczenie podmiotu, któremu nakazano prowadzenie odstrzału sanitarnego zwierząt, potwierdzające udział danego pracownika, żołnierza lub funkcjonariusza będącego osobą, o której mowa w ust. 1, w odstrzale sanitarnym zwierząt w danym dniu.</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6728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3557512"/>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Art. </a:t>
            </a:r>
            <a:r>
              <a:rPr lang="pl-PL" dirty="0" err="1">
                <a:latin typeface="Times New Roman" panose="02020603050405020304" pitchFamily="18" charset="0"/>
                <a:ea typeface="Calibri" panose="020F0502020204030204" pitchFamily="34" charset="0"/>
                <a:cs typeface="Times New Roman" panose="02020603050405020304" pitchFamily="18" charset="0"/>
              </a:rPr>
              <a:t>47c</a:t>
            </a:r>
            <a:r>
              <a:rPr lang="pl-PL" dirty="0">
                <a:latin typeface="Times New Roman" panose="02020603050405020304" pitchFamily="18" charset="0"/>
                <a:ea typeface="Calibri" panose="020F0502020204030204" pitchFamily="34" charset="0"/>
                <a:cs typeface="Times New Roman" panose="02020603050405020304" pitchFamily="18" charset="0"/>
              </a:rPr>
              <a:t>. 4. Pracodawca lub przełożony jest obowiązany zwolnić od pracy lub wykonywania zajęć służbowych pracownika, żołnierza lub funkcjonariusza w terminie uzgodnionym z pracownikiem, żołnierzem lub funkcjonariuszem. Łączny wymiar zwolnień z wykonywania od pracy lub wykonywania zajęć służbowych z tego tytułu nie może przekroczyć 6 dni w danym roku kalendarzowym.</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l-PL" dirty="0">
                <a:latin typeface="Times New Roman" panose="02020603050405020304" pitchFamily="18" charset="0"/>
                <a:ea typeface="Calibri" panose="020F0502020204030204" pitchFamily="34" charset="0"/>
                <a:cs typeface="Times New Roman" panose="02020603050405020304" pitchFamily="18" charset="0"/>
              </a:rPr>
              <a:t>5. Za czas zwolnienia od pracy lub wykonywania zajęć służbowych, o którym mowa w ust. 4, pracownik, żołnierz lub funkcjonariusz będący osobą, o której mowa w ust. 1, zachowuje prawo do wynagrodzenia lub uposażenia ustalonego na zasadach dotyczących ustalania wynagrodzenia lub uposażenia przysługujących za urlop wypoczynkowy.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112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064592"/>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Kary administracyjne za nieprzestrzeganie nakazów:</a:t>
            </a:r>
          </a:p>
          <a:p>
            <a:pPr algn="just"/>
            <a:r>
              <a:rPr lang="pl-PL" dirty="0">
                <a:latin typeface="Times New Roman" panose="02020603050405020304" pitchFamily="18" charset="0"/>
                <a:cs typeface="Times New Roman" panose="02020603050405020304" pitchFamily="18" charset="0"/>
              </a:rPr>
              <a:t>Art.  </a:t>
            </a:r>
            <a:r>
              <a:rPr lang="pl-PL" dirty="0" err="1">
                <a:latin typeface="Times New Roman" panose="02020603050405020304" pitchFamily="18" charset="0"/>
                <a:cs typeface="Times New Roman" panose="02020603050405020304" pitchFamily="18" charset="0"/>
              </a:rPr>
              <a:t>85aa</a:t>
            </a:r>
            <a:r>
              <a:rPr lang="pl-PL" dirty="0">
                <a:latin typeface="Times New Roman" panose="02020603050405020304" pitchFamily="18" charset="0"/>
                <a:cs typeface="Times New Roman" panose="02020603050405020304" pitchFamily="18" charset="0"/>
              </a:rPr>
              <a:t>.  1. 	Kto, wbrew wydanym w celu zwalczania choroby zakaźnej zwierząt lub zapobiegania takiej chorobie nakazom, zakazom lub ograniczeniom, o których mowa w:</a:t>
            </a:r>
          </a:p>
          <a:p>
            <a:pPr algn="just"/>
            <a:r>
              <a:rPr lang="pl-PL" dirty="0">
                <a:latin typeface="Times New Roman" panose="02020603050405020304" pitchFamily="18" charset="0"/>
                <a:cs typeface="Times New Roman" panose="02020603050405020304" pitchFamily="18" charset="0"/>
              </a:rPr>
              <a:t>18) art. 45 ust. 1 pkt 8 i art. 46 ust. 3 pkt 8, będąc dzierżawcą lub zarządcą obwodu łowieckiego, nie prowadzi odstrzału sanitarnego zwierząt wolno żyjących (dzikich) na określonym obszarze, podlega karze pieniężnej w wysokości od 0,25 do 1,3,</a:t>
            </a:r>
          </a:p>
          <a:p>
            <a:pPr algn="just"/>
            <a:r>
              <a:rPr lang="pl-PL" dirty="0">
                <a:latin typeface="Times New Roman" panose="02020603050405020304" pitchFamily="18" charset="0"/>
                <a:cs typeface="Times New Roman" panose="02020603050405020304" pitchFamily="18" charset="0"/>
              </a:rPr>
              <a:t>19) art. 45 ust. 1 pkt </a:t>
            </a:r>
            <a:r>
              <a:rPr lang="pl-PL" dirty="0" err="1">
                <a:latin typeface="Times New Roman" panose="02020603050405020304" pitchFamily="18" charset="0"/>
                <a:cs typeface="Times New Roman" panose="02020603050405020304" pitchFamily="18" charset="0"/>
              </a:rPr>
              <a:t>8a</a:t>
            </a:r>
            <a:r>
              <a:rPr lang="pl-PL" dirty="0">
                <a:latin typeface="Times New Roman" panose="02020603050405020304" pitchFamily="18" charset="0"/>
                <a:cs typeface="Times New Roman" panose="02020603050405020304" pitchFamily="18" charset="0"/>
              </a:rPr>
              <a:t> i art. 46 ust. 3 pkt </a:t>
            </a:r>
            <a:r>
              <a:rPr lang="pl-PL" dirty="0" err="1">
                <a:latin typeface="Times New Roman" panose="02020603050405020304" pitchFamily="18" charset="0"/>
                <a:cs typeface="Times New Roman" panose="02020603050405020304" pitchFamily="18" charset="0"/>
              </a:rPr>
              <a:t>8b</a:t>
            </a:r>
            <a:r>
              <a:rPr lang="pl-PL" dirty="0">
                <a:latin typeface="Times New Roman" panose="02020603050405020304" pitchFamily="18" charset="0"/>
                <a:cs typeface="Times New Roman" panose="02020603050405020304" pitchFamily="18" charset="0"/>
              </a:rPr>
              <a:t>, będąc dzierżawcą lub zarządcą obwodu łowieckiego, nie zgłasza przypadków padnięć lub nie dostarcza odstrzelonych zwierząt łownych do określonych miejsc, podlega karze pieniężnej w wysokości od 0,25 do 1,3,</a:t>
            </a:r>
          </a:p>
          <a:p>
            <a:pPr algn="just"/>
            <a:r>
              <a:rPr lang="pl-PL" dirty="0">
                <a:latin typeface="Times New Roman" panose="02020603050405020304" pitchFamily="18" charset="0"/>
                <a:cs typeface="Times New Roman" panose="02020603050405020304" pitchFamily="18" charset="0"/>
              </a:rPr>
              <a:t>20) art. 45 ust. 1 pkt </a:t>
            </a:r>
            <a:r>
              <a:rPr lang="pl-PL" dirty="0" err="1">
                <a:latin typeface="Times New Roman" panose="02020603050405020304" pitchFamily="18" charset="0"/>
                <a:cs typeface="Times New Roman" panose="02020603050405020304" pitchFamily="18" charset="0"/>
              </a:rPr>
              <a:t>8b</a:t>
            </a:r>
            <a:r>
              <a:rPr lang="pl-PL" dirty="0">
                <a:latin typeface="Times New Roman" panose="02020603050405020304" pitchFamily="18" charset="0"/>
                <a:cs typeface="Times New Roman" panose="02020603050405020304" pitchFamily="18" charset="0"/>
              </a:rPr>
              <a:t> i art. 46 ust. 3 pkt </a:t>
            </a:r>
            <a:r>
              <a:rPr lang="pl-PL" dirty="0" err="1">
                <a:latin typeface="Times New Roman" panose="02020603050405020304" pitchFamily="18" charset="0"/>
                <a:cs typeface="Times New Roman" panose="02020603050405020304" pitchFamily="18" charset="0"/>
              </a:rPr>
              <a:t>8c</a:t>
            </a:r>
            <a:r>
              <a:rPr lang="pl-PL" dirty="0">
                <a:latin typeface="Times New Roman" panose="02020603050405020304" pitchFamily="18" charset="0"/>
                <a:cs typeface="Times New Roman" panose="02020603050405020304" pitchFamily="18" charset="0"/>
              </a:rPr>
              <a:t>, nie zagospodarowuje w określony sposób tusz odstrzelonych zwierząt łownych, zwłok tych zwierząt lub ubocznych produktów pochodzenia zwierzęcego pochodzących od tych zwierząt, podlega karze pieniężnej w wysokości od 0,2 do 0,8,</a:t>
            </a:r>
          </a:p>
          <a:p>
            <a:pPr algn="just"/>
            <a:r>
              <a:rPr lang="pl-PL" dirty="0">
                <a:latin typeface="Times New Roman" panose="02020603050405020304" pitchFamily="18" charset="0"/>
                <a:cs typeface="Times New Roman" panose="02020603050405020304" pitchFamily="18" charset="0"/>
              </a:rPr>
              <a:t>- kwoty przeciętnego wynagrodzenia miesięcznego w gospodarce narodowej za rok poprzedzający, ogłaszanej przez Prezesa Głównego Urzędu Statystycznego.</a:t>
            </a:r>
          </a:p>
        </p:txBody>
      </p:sp>
    </p:spTree>
    <p:extLst>
      <p:ext uri="{BB962C8B-B14F-4D97-AF65-F5344CB8AC3E}">
        <p14:creationId xmlns:p14="http://schemas.microsoft.com/office/powerpoint/2010/main" val="195320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5341590"/>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Kary administracyjne za nieprzestrzeganie nakazów:</a:t>
            </a:r>
          </a:p>
          <a:p>
            <a:pPr algn="just"/>
            <a:r>
              <a:rPr lang="pl-PL" dirty="0">
                <a:latin typeface="Times New Roman" panose="02020603050405020304" pitchFamily="18" charset="0"/>
                <a:cs typeface="Times New Roman" panose="02020603050405020304" pitchFamily="18" charset="0"/>
              </a:rPr>
              <a:t>Art.  </a:t>
            </a:r>
            <a:r>
              <a:rPr lang="pl-PL" dirty="0" err="1">
                <a:latin typeface="Times New Roman" panose="02020603050405020304" pitchFamily="18" charset="0"/>
                <a:cs typeface="Times New Roman" panose="02020603050405020304" pitchFamily="18" charset="0"/>
              </a:rPr>
              <a:t>85aa</a:t>
            </a:r>
            <a:r>
              <a:rPr lang="pl-PL" dirty="0">
                <a:latin typeface="Times New Roman" panose="02020603050405020304" pitchFamily="18" charset="0"/>
                <a:cs typeface="Times New Roman" panose="02020603050405020304" pitchFamily="18" charset="0"/>
              </a:rPr>
              <a:t>.  2. Kto uchyla się od wprowadzonych na podstawie przepisów ustawy obowiązków określonych w programie:</a:t>
            </a:r>
          </a:p>
          <a:p>
            <a:pPr algn="just"/>
            <a:r>
              <a:rPr lang="pl-PL" dirty="0">
                <a:latin typeface="Times New Roman" panose="02020603050405020304" pitchFamily="18" charset="0"/>
                <a:cs typeface="Times New Roman" panose="02020603050405020304" pitchFamily="18" charset="0"/>
              </a:rPr>
              <a:t>1) zwalczania chorób zakaźnych zwierząt,</a:t>
            </a:r>
          </a:p>
          <a:p>
            <a:pPr algn="just"/>
            <a:r>
              <a:rPr lang="pl-PL" dirty="0">
                <a:latin typeface="Times New Roman" panose="02020603050405020304" pitchFamily="18" charset="0"/>
                <a:cs typeface="Times New Roman" panose="02020603050405020304" pitchFamily="18" charset="0"/>
              </a:rPr>
              <a:t>2) mającym na celu wykrycie występowania zakażeń czynnikami wywołującymi choroby zakaźne zwierząt lub poszerzenie wiedzy o ryzyku występowania takich chorób,</a:t>
            </a:r>
          </a:p>
          <a:p>
            <a:pPr algn="just"/>
            <a:r>
              <a:rPr lang="pl-PL" dirty="0">
                <a:latin typeface="Times New Roman" panose="02020603050405020304" pitchFamily="18" charset="0"/>
                <a:cs typeface="Times New Roman" panose="02020603050405020304" pitchFamily="18" charset="0"/>
              </a:rPr>
              <a:t>3) nadzoru nad chorobami zakaźnymi zwierząt akwakultury mającego na celu osiągnięcie przez terytorium Rzeczypospolitej Polskiej, strefę lub enklawę statusu wolnych od danej choroby zakaźnej,</a:t>
            </a:r>
          </a:p>
          <a:p>
            <a:pPr algn="just"/>
            <a:r>
              <a:rPr lang="pl-PL" dirty="0">
                <a:latin typeface="Times New Roman" panose="02020603050405020304" pitchFamily="18" charset="0"/>
                <a:cs typeface="Times New Roman" panose="02020603050405020304" pitchFamily="18" charset="0"/>
              </a:rPr>
              <a:t>4) zwalczania chorób odzwierzęcych i odzwierzęcych czynników chorobotwórczych wymienionych w rozporządzeniu nr 2160/2003, w załączniku I,</a:t>
            </a:r>
          </a:p>
          <a:p>
            <a:pPr algn="just"/>
            <a:r>
              <a:rPr lang="pl-PL" dirty="0">
                <a:latin typeface="Times New Roman" panose="02020603050405020304" pitchFamily="18" charset="0"/>
                <a:cs typeface="Times New Roman" panose="02020603050405020304" pitchFamily="18" charset="0"/>
              </a:rPr>
              <a:t>5) bioasekuracji mającym na celu zapobieganie szerzeniu się chorób zakaźnych zwierząt podlegających obowiązkowi zwalczania</a:t>
            </a:r>
          </a:p>
          <a:p>
            <a:pPr algn="just"/>
            <a:r>
              <a:rPr lang="pl-PL" dirty="0">
                <a:latin typeface="Times New Roman" panose="02020603050405020304" pitchFamily="18" charset="0"/>
                <a:cs typeface="Times New Roman" panose="02020603050405020304" pitchFamily="18" charset="0"/>
              </a:rPr>
              <a:t>- podlega karze pieniężnej w wysokości od 0,2 do 0,8 kwoty przeciętnego wynagrodzenia miesięcznego w gospodarce narodowej za rok poprzedzający, ogłaszanej przez Prezesa Głównego Urzędu Statystycznego.</a:t>
            </a:r>
          </a:p>
        </p:txBody>
      </p:sp>
    </p:spTree>
    <p:extLst>
      <p:ext uri="{BB962C8B-B14F-4D97-AF65-F5344CB8AC3E}">
        <p14:creationId xmlns:p14="http://schemas.microsoft.com/office/powerpoint/2010/main" val="161803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F88F096E-1672-472A-9ADA-44DB460B1C5C}"/>
              </a:ext>
            </a:extLst>
          </p:cNvPr>
          <p:cNvSpPr/>
          <p:nvPr/>
        </p:nvSpPr>
        <p:spPr>
          <a:xfrm>
            <a:off x="298976" y="1210992"/>
            <a:ext cx="8606485" cy="6036909"/>
          </a:xfrm>
          <a:prstGeom prst="rect">
            <a:avLst/>
          </a:prstGeom>
        </p:spPr>
        <p:txBody>
          <a:bodyPr wrap="square">
            <a:spAutoFit/>
          </a:bodyPr>
          <a:lstStyle/>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Ustawa z dnia 11 marca 2004 r. o ochronie zdrowia zwierząt oraz zwalczaniu chorób zakaźnych zwierząt.</a:t>
            </a:r>
          </a:p>
          <a:p>
            <a:pPr algn="just">
              <a:lnSpc>
                <a:spcPct val="107000"/>
              </a:lnSpc>
              <a:spcAft>
                <a:spcPts val="800"/>
              </a:spcAft>
            </a:pPr>
            <a:r>
              <a:rPr lang="pl-PL" b="1" dirty="0">
                <a:latin typeface="Times New Roman" panose="02020603050405020304" pitchFamily="18" charset="0"/>
                <a:ea typeface="Calibri" panose="020F0502020204030204" pitchFamily="34" charset="0"/>
                <a:cs typeface="Times New Roman" panose="02020603050405020304" pitchFamily="18" charset="0"/>
              </a:rPr>
              <a:t>Kary administracyjne za nieprzestrzeganie nakazów:</a:t>
            </a:r>
          </a:p>
          <a:p>
            <a:pPr algn="just"/>
            <a:r>
              <a:rPr lang="pl-PL" dirty="0">
                <a:latin typeface="Times New Roman" panose="02020603050405020304" pitchFamily="18" charset="0"/>
                <a:cs typeface="Times New Roman" panose="02020603050405020304" pitchFamily="18" charset="0"/>
              </a:rPr>
              <a:t>Art.  </a:t>
            </a:r>
            <a:r>
              <a:rPr lang="pl-PL" dirty="0" err="1">
                <a:latin typeface="Times New Roman" panose="02020603050405020304" pitchFamily="18" charset="0"/>
                <a:cs typeface="Times New Roman" panose="02020603050405020304" pitchFamily="18" charset="0"/>
              </a:rPr>
              <a:t>85aa</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2a</a:t>
            </a:r>
            <a:r>
              <a:rPr lang="pl-PL" dirty="0">
                <a:latin typeface="Times New Roman" panose="02020603050405020304" pitchFamily="18" charset="0"/>
                <a:cs typeface="Times New Roman" panose="02020603050405020304" pitchFamily="18" charset="0"/>
              </a:rPr>
              <a:t>. Kto, wbrew obowiązkowi określonemu w art. </a:t>
            </a:r>
            <a:r>
              <a:rPr lang="pl-PL" dirty="0" err="1">
                <a:latin typeface="Times New Roman" panose="02020603050405020304" pitchFamily="18" charset="0"/>
                <a:cs typeface="Times New Roman" panose="02020603050405020304" pitchFamily="18" charset="0"/>
              </a:rPr>
              <a:t>47b</a:t>
            </a:r>
            <a:r>
              <a:rPr lang="pl-PL" dirty="0">
                <a:latin typeface="Times New Roman" panose="02020603050405020304" pitchFamily="18" charset="0"/>
                <a:cs typeface="Times New Roman" panose="02020603050405020304" pitchFamily="18" charset="0"/>
              </a:rPr>
              <a:t> ust. 3, nie przekazuje organom Inspekcji Weterynaryjnej informacji niezbędnych do zwalczania chorób zakaźnych zwierząt dotyczących zwierząt łownych, w szczególności o liczbie zwierząt łownych występujących na danym obszarze oraz szacowanej zmianie stanu liczebnego tych zwierząt w danym okresie lub informacji dotyczących planów łowieckich lub wykonania tych planów, w formie lub terminie określonym we wniosku, o którym mowa w art. </a:t>
            </a:r>
            <a:r>
              <a:rPr lang="pl-PL" dirty="0" err="1">
                <a:latin typeface="Times New Roman" panose="02020603050405020304" pitchFamily="18" charset="0"/>
                <a:cs typeface="Times New Roman" panose="02020603050405020304" pitchFamily="18" charset="0"/>
              </a:rPr>
              <a:t>47b</a:t>
            </a:r>
            <a:r>
              <a:rPr lang="pl-PL" dirty="0">
                <a:latin typeface="Times New Roman" panose="02020603050405020304" pitchFamily="18" charset="0"/>
                <a:cs typeface="Times New Roman" panose="02020603050405020304" pitchFamily="18" charset="0"/>
              </a:rPr>
              <a:t> ust. 3, podlega karze pieniężnej w wysokości od 0,1 do dwukrotności kwoty przeciętnego wynagrodzenia miesięcznego w gospodarce narodowej za rok poprzedzający, ogłaszanej przez Prezesa Głównego Urzędu Statystycznego.</a:t>
            </a:r>
          </a:p>
          <a:p>
            <a:pPr algn="just"/>
            <a:endParaRPr lang="pl-PL" dirty="0">
              <a:latin typeface="Times New Roman" panose="02020603050405020304" pitchFamily="18" charset="0"/>
              <a:cs typeface="Times New Roman" panose="02020603050405020304" pitchFamily="18" charset="0"/>
            </a:endParaRPr>
          </a:p>
          <a:p>
            <a:pPr algn="just"/>
            <a:r>
              <a:rPr lang="pl-PL" dirty="0">
                <a:latin typeface="Times New Roman" panose="02020603050405020304" pitchFamily="18" charset="0"/>
                <a:cs typeface="Times New Roman" panose="02020603050405020304" pitchFamily="18" charset="0"/>
              </a:rPr>
              <a:t>3. Ustalając wysokość kar pieniężnych, o których mowa w ust. 1-</a:t>
            </a:r>
            <a:r>
              <a:rPr lang="pl-PL" dirty="0" err="1">
                <a:latin typeface="Times New Roman" panose="02020603050405020304" pitchFamily="18" charset="0"/>
                <a:cs typeface="Times New Roman" panose="02020603050405020304" pitchFamily="18" charset="0"/>
              </a:rPr>
              <a:t>2a</a:t>
            </a:r>
            <a:r>
              <a:rPr lang="pl-PL" dirty="0">
                <a:latin typeface="Times New Roman" panose="02020603050405020304" pitchFamily="18" charset="0"/>
                <a:cs typeface="Times New Roman" panose="02020603050405020304" pitchFamily="18" charset="0"/>
              </a:rPr>
              <a:t>, powiatowy lekarz weterynarii bierze pod uwagę stopień spowodowanego zagrożenia dla bezpieczeństwa zdrowia publicznego lub zdrowia zwierząt oraz zakres stwierdzonych naruszeń lub ich stopień, a także, odpowiednio, wielkość gospodarstwa, liczbę zwierząt, powierzchnię gospodarstwa lub wielkość produkcji w zakładzie, których dotyczy dane naruszenie.</a:t>
            </a:r>
          </a:p>
          <a:p>
            <a:pPr algn="just">
              <a:lnSpc>
                <a:spcPct val="107000"/>
              </a:lnSpc>
              <a:spcAft>
                <a:spcPts val="800"/>
              </a:spcAft>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5753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20F25FC8-E211-4A68-A8DD-7EC6EC209444}"/>
              </a:ext>
            </a:extLst>
          </p:cNvPr>
          <p:cNvSpPr/>
          <p:nvPr/>
        </p:nvSpPr>
        <p:spPr>
          <a:xfrm>
            <a:off x="357187" y="1243584"/>
            <a:ext cx="8358188" cy="3970318"/>
          </a:xfrm>
          <a:prstGeom prst="rect">
            <a:avLst/>
          </a:prstGeom>
        </p:spPr>
        <p:txBody>
          <a:bodyPr wrap="square">
            <a:spAutoFit/>
          </a:bodyPr>
          <a:lstStyle/>
          <a:p>
            <a:r>
              <a:rPr lang="pl-PL" b="1" dirty="0">
                <a:latin typeface="TimesNewRoman,Bold"/>
              </a:rPr>
              <a:t>Rozporządzenie Ministra Rolnictwa i Rozwoju Wsi </a:t>
            </a:r>
            <a:r>
              <a:rPr lang="pl-PL" dirty="0">
                <a:latin typeface="TimesNewRoman,Bold"/>
              </a:rPr>
              <a:t>z dnia 6 maja 2015 r.</a:t>
            </a:r>
          </a:p>
          <a:p>
            <a:r>
              <a:rPr lang="pl-PL" dirty="0">
                <a:latin typeface="TimesNewRoman,Bold"/>
              </a:rPr>
              <a:t>w sprawie środków podejmowanych w związku z wystąpieniem afrykańskiego pomoru świń określa następujące restrykcje:</a:t>
            </a:r>
          </a:p>
          <a:p>
            <a:endParaRPr lang="pl-PL" dirty="0">
              <a:latin typeface="TimesNewRoman,Bold"/>
            </a:endParaRPr>
          </a:p>
          <a:p>
            <a:r>
              <a:rPr lang="pl-PL" b="1" dirty="0">
                <a:latin typeface="Times New Roman" panose="02020603050405020304" pitchFamily="18" charset="0"/>
                <a:cs typeface="Times New Roman" panose="02020603050405020304" pitchFamily="18" charset="0"/>
              </a:rPr>
              <a:t>Na obszarze ochronnym, obszarze objętym ograniczeniami oraz obszarze zagrożenia zakazuje: </a:t>
            </a: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się wnoszenia i wwożenia na teren gospodarstwa, w którym są utrzymywane świnie, zwłok dzików, tusz dzików, części tusz dzików i produktów ubocznych pochodzenia zwierzęcego pochodzących z dzików oraz materiałów i przedmiotów, które mogły zostać skażone wirusem afrykańskiego pomoru świń;</a:t>
            </a: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wykonywania czynności związanych z obsługą świń przez osoby, które w ciągu ostatnich 72 godzin uczestniczyły w polowaniu na zwierzęta łowne lub odłowie takich zwierząt.</a:t>
            </a:r>
          </a:p>
          <a:p>
            <a:pPr marL="285750" indent="-285750">
              <a:buFont typeface="Arial" panose="020B0604020202020204" pitchFamily="34" charset="0"/>
              <a:buChar char="•"/>
            </a:pP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4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C844A6C5-81C0-4FB5-A6CB-A7D3C62C269D}"/>
              </a:ext>
            </a:extLst>
          </p:cNvPr>
          <p:cNvSpPr/>
          <p:nvPr/>
        </p:nvSpPr>
        <p:spPr>
          <a:xfrm>
            <a:off x="357187" y="1243584"/>
            <a:ext cx="8358188" cy="5078313"/>
          </a:xfrm>
          <a:prstGeom prst="rect">
            <a:avLst/>
          </a:prstGeom>
        </p:spPr>
        <p:txBody>
          <a:bodyPr wrap="square">
            <a:spAutoFit/>
          </a:bodyPr>
          <a:lstStyle/>
          <a:p>
            <a:pPr algn="just"/>
            <a:r>
              <a:rPr lang="pl-PL" b="1" dirty="0">
                <a:latin typeface="TimesNewRoman,Bold"/>
              </a:rPr>
              <a:t>Rozporządzenie Ministra Rolnictwa i Rozwoju Wsi </a:t>
            </a:r>
            <a:r>
              <a:rPr lang="pl-PL" dirty="0">
                <a:latin typeface="TimesNewRoman,Bold"/>
              </a:rPr>
              <a:t>z dnia 6 maja 2015 r.</a:t>
            </a:r>
          </a:p>
          <a:p>
            <a:pPr algn="just"/>
            <a:r>
              <a:rPr lang="pl-PL" dirty="0">
                <a:latin typeface="TimesNewRoman,Bold"/>
              </a:rPr>
              <a:t>w sprawie środków podejmowanych w związku z wystąpieniem afrykańskiego pomoru świń określa następujące restrykcje:</a:t>
            </a:r>
          </a:p>
          <a:p>
            <a:pPr algn="just"/>
            <a:endParaRPr lang="pl-PL" dirty="0">
              <a:latin typeface="Times New Roman" panose="02020603050405020304" pitchFamily="18" charset="0"/>
              <a:cs typeface="Times New Roman" panose="02020603050405020304" pitchFamily="18" charset="0"/>
            </a:endParaRPr>
          </a:p>
          <a:p>
            <a:pPr algn="just"/>
            <a:r>
              <a:rPr lang="pl-PL" b="1" dirty="0">
                <a:latin typeface="Times New Roman" panose="02020603050405020304" pitchFamily="18" charset="0"/>
                <a:cs typeface="Times New Roman" panose="02020603050405020304" pitchFamily="18" charset="0"/>
              </a:rPr>
              <a:t>Na obszarze objętym ograniczeniami oraz obszarze zagrożenia zakazuje się ponadto:</a:t>
            </a: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dokarmiania dzików.</a:t>
            </a:r>
          </a:p>
          <a:p>
            <a:pPr marL="285750" indent="-285750" algn="just">
              <a:buFont typeface="Arial" panose="020B0604020202020204" pitchFamily="34" charset="0"/>
              <a:buChar char="•"/>
            </a:pPr>
            <a:endParaRPr lang="pl-PL" dirty="0">
              <a:latin typeface="Times New Roman" panose="02020603050405020304" pitchFamily="18" charset="0"/>
              <a:cs typeface="Times New Roman" panose="02020603050405020304" pitchFamily="18" charset="0"/>
            </a:endParaRPr>
          </a:p>
          <a:p>
            <a:pPr algn="just"/>
            <a:r>
              <a:rPr lang="pl-PL" b="1" dirty="0">
                <a:latin typeface="Times New Roman" panose="02020603050405020304" pitchFamily="18" charset="0"/>
                <a:cs typeface="Times New Roman" panose="02020603050405020304" pitchFamily="18" charset="0"/>
              </a:rPr>
              <a:t>Na obszarze zagrożenia zakazuje się ponadto polowań zbiorowych z udziałem psów.</a:t>
            </a:r>
          </a:p>
          <a:p>
            <a:pPr marL="285750" indent="-285750" algn="just">
              <a:buFont typeface="Arial" panose="020B0604020202020204" pitchFamily="34" charset="0"/>
              <a:buChar char="•"/>
            </a:pPr>
            <a:endParaRPr lang="pl-PL" dirty="0">
              <a:latin typeface="Times New Roman" panose="02020603050405020304" pitchFamily="18" charset="0"/>
              <a:cs typeface="Times New Roman" panose="02020603050405020304" pitchFamily="18" charset="0"/>
            </a:endParaRPr>
          </a:p>
          <a:p>
            <a:pPr algn="just"/>
            <a:r>
              <a:rPr lang="pl-PL" dirty="0">
                <a:latin typeface="Times New Roman" panose="02020603050405020304" pitchFamily="18" charset="0"/>
                <a:cs typeface="Times New Roman" panose="02020603050405020304" pitchFamily="18" charset="0"/>
              </a:rPr>
              <a:t>Na obszarze </a:t>
            </a:r>
            <a:r>
              <a:rPr lang="pl-PL" b="1" dirty="0">
                <a:latin typeface="Times New Roman" panose="02020603050405020304" pitchFamily="18" charset="0"/>
                <a:cs typeface="Times New Roman" panose="02020603050405020304" pitchFamily="18" charset="0"/>
              </a:rPr>
              <a:t>objętym ograniczeniami oraz obszarze zagrożenia powiatowy lekarz weterynarii może </a:t>
            </a:r>
            <a:r>
              <a:rPr lang="pl-PL" dirty="0">
                <a:latin typeface="Times New Roman" panose="02020603050405020304" pitchFamily="18" charset="0"/>
                <a:cs typeface="Times New Roman" panose="02020603050405020304" pitchFamily="18" charset="0"/>
              </a:rPr>
              <a:t>zakazać:</a:t>
            </a:r>
          </a:p>
          <a:p>
            <a:pPr algn="just"/>
            <a:r>
              <a:rPr lang="pl-PL" dirty="0">
                <a:latin typeface="Times New Roman" panose="02020603050405020304" pitchFamily="18" charset="0"/>
                <a:cs typeface="Times New Roman" panose="02020603050405020304" pitchFamily="18" charset="0"/>
              </a:rPr>
              <a:t>1) odłowów zwierząt łownych lub</a:t>
            </a:r>
          </a:p>
          <a:p>
            <a:pPr algn="just"/>
            <a:r>
              <a:rPr lang="pl-PL" dirty="0">
                <a:latin typeface="Times New Roman" panose="02020603050405020304" pitchFamily="18" charset="0"/>
                <a:cs typeface="Times New Roman" panose="02020603050405020304" pitchFamily="18" charset="0"/>
              </a:rPr>
              <a:t>2) polowań na zwierzęta łowne, lub</a:t>
            </a:r>
          </a:p>
          <a:p>
            <a:pPr algn="just"/>
            <a:r>
              <a:rPr lang="pl-PL" dirty="0">
                <a:latin typeface="Times New Roman" panose="02020603050405020304" pitchFamily="18" charset="0"/>
                <a:cs typeface="Times New Roman" panose="02020603050405020304" pitchFamily="18" charset="0"/>
              </a:rPr>
              <a:t>3) polowań indywidualnych na zwierzęta łowne, lub</a:t>
            </a:r>
          </a:p>
          <a:p>
            <a:pPr algn="just"/>
            <a:r>
              <a:rPr lang="pl-PL" dirty="0">
                <a:latin typeface="Times New Roman" panose="02020603050405020304" pitchFamily="18" charset="0"/>
                <a:cs typeface="Times New Roman" panose="02020603050405020304" pitchFamily="18" charset="0"/>
              </a:rPr>
              <a:t>4) polowań zbiorowych na zwierzęta łowne bez udziału psów, lub</a:t>
            </a:r>
          </a:p>
          <a:p>
            <a:pPr algn="just"/>
            <a:r>
              <a:rPr lang="pl-PL" dirty="0">
                <a:latin typeface="Times New Roman" panose="02020603050405020304" pitchFamily="18" charset="0"/>
                <a:cs typeface="Times New Roman" panose="02020603050405020304" pitchFamily="18" charset="0"/>
              </a:rPr>
              <a:t>5) polowań zbiorowych na zwierzęta łowne bez naganki lub z naganką ograniczoną do nie więcej niż sześciu naganiaczy</a:t>
            </a:r>
          </a:p>
        </p:txBody>
      </p:sp>
    </p:spTree>
    <p:extLst>
      <p:ext uri="{BB962C8B-B14F-4D97-AF65-F5344CB8AC3E}">
        <p14:creationId xmlns:p14="http://schemas.microsoft.com/office/powerpoint/2010/main" val="220273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C844A6C5-81C0-4FB5-A6CB-A7D3C62C269D}"/>
              </a:ext>
            </a:extLst>
          </p:cNvPr>
          <p:cNvSpPr/>
          <p:nvPr/>
        </p:nvSpPr>
        <p:spPr>
          <a:xfrm>
            <a:off x="357187" y="1243584"/>
            <a:ext cx="8358188" cy="4801314"/>
          </a:xfrm>
          <a:prstGeom prst="rect">
            <a:avLst/>
          </a:prstGeom>
        </p:spPr>
        <p:txBody>
          <a:bodyPr wrap="square">
            <a:spAutoFit/>
          </a:bodyPr>
          <a:lstStyle/>
          <a:p>
            <a:pPr algn="just"/>
            <a:r>
              <a:rPr lang="pl-PL" b="1" dirty="0">
                <a:latin typeface="TimesNewRoman,Bold"/>
              </a:rPr>
              <a:t>Rozporządzenie Ministra Rolnictwa i Rozwoju Wsi </a:t>
            </a:r>
            <a:r>
              <a:rPr lang="pl-PL" dirty="0">
                <a:latin typeface="TimesNewRoman,Bold"/>
              </a:rPr>
              <a:t>z dnia 6 maja 2015 r.</a:t>
            </a:r>
          </a:p>
          <a:p>
            <a:pPr algn="just"/>
            <a:r>
              <a:rPr lang="pl-PL" dirty="0">
                <a:latin typeface="TimesNewRoman,Bold"/>
              </a:rPr>
              <a:t>w sprawie środków podejmowanych w związku z wystąpieniem afrykańskiego pomoru świń określa następujące restrykcje:</a:t>
            </a:r>
          </a:p>
          <a:p>
            <a:pPr algn="just"/>
            <a:r>
              <a:rPr lang="pl-PL" dirty="0"/>
              <a:t/>
            </a:r>
            <a:br>
              <a:rPr lang="pl-PL" dirty="0"/>
            </a:br>
            <a:r>
              <a:rPr lang="pl-PL" dirty="0">
                <a:latin typeface="Times New Roman" panose="02020603050405020304" pitchFamily="18" charset="0"/>
                <a:cs typeface="Times New Roman" panose="02020603050405020304" pitchFamily="18" charset="0"/>
              </a:rPr>
              <a:t>Zakazuje się wysyłania dzików z obszaru ochronnego, obszaru objętego ograniczeniami i obszaru zagrożenia poza te obszary do miejsca położonego na terytorium Rzeczypospolitej Polskiej lub na terytorium innego niż Rzeczpospolita Polska państwa członkowskiego Unii Europejskiej.</a:t>
            </a:r>
          </a:p>
          <a:p>
            <a:pPr algn="just"/>
            <a:endParaRPr lang="pl-PL" dirty="0">
              <a:latin typeface="Times New Roman" panose="02020603050405020304" pitchFamily="18" charset="0"/>
              <a:cs typeface="Times New Roman" panose="02020603050405020304" pitchFamily="18" charset="0"/>
            </a:endParaRPr>
          </a:p>
          <a:p>
            <a:pPr algn="just"/>
            <a:r>
              <a:rPr lang="pl-PL" b="1" dirty="0">
                <a:latin typeface="Times New Roman" panose="02020603050405020304" pitchFamily="18" charset="0"/>
                <a:cs typeface="Times New Roman" panose="02020603050405020304" pitchFamily="18" charset="0"/>
              </a:rPr>
              <a:t>Każdy dzik odstrzelony na obszarze ochronnym, obszarze objętym ograniczeniami albo obszarze zagrożenia jest niezwłocznie dostarczany wraz ze wszystkimi częściami ciała, w tym z narządami wewnętrznymi, do położonego na tym samym obszarze:</a:t>
            </a:r>
          </a:p>
          <a:p>
            <a:pPr algn="just"/>
            <a:r>
              <a:rPr lang="pl-PL" dirty="0">
                <a:latin typeface="Times New Roman" panose="02020603050405020304" pitchFamily="18" charset="0"/>
                <a:cs typeface="Times New Roman" panose="02020603050405020304" pitchFamily="18" charset="0"/>
              </a:rPr>
              <a:t>1) punktu skupu dziczyzny lub zakładu obróbki dziczyzny lub</a:t>
            </a:r>
          </a:p>
          <a:p>
            <a:pPr algn="just"/>
            <a:r>
              <a:rPr lang="pl-PL" dirty="0">
                <a:latin typeface="Times New Roman" panose="02020603050405020304" pitchFamily="18" charset="0"/>
                <a:cs typeface="Times New Roman" panose="02020603050405020304" pitchFamily="18" charset="0"/>
              </a:rPr>
              <a:t>2) innego zakładu nadzorowanego przez organ Inspekcji Weterynaryjnej, w którym mogą być przechowywane tusze lub skóry dzików.</a:t>
            </a:r>
          </a:p>
          <a:p>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196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C844A6C5-81C0-4FB5-A6CB-A7D3C62C269D}"/>
              </a:ext>
            </a:extLst>
          </p:cNvPr>
          <p:cNvSpPr/>
          <p:nvPr/>
        </p:nvSpPr>
        <p:spPr>
          <a:xfrm>
            <a:off x="357187" y="1243584"/>
            <a:ext cx="8358188" cy="3693319"/>
          </a:xfrm>
          <a:prstGeom prst="rect">
            <a:avLst/>
          </a:prstGeom>
        </p:spPr>
        <p:txBody>
          <a:bodyPr wrap="square">
            <a:spAutoFit/>
          </a:bodyPr>
          <a:lstStyle/>
          <a:p>
            <a:pPr algn="just"/>
            <a:r>
              <a:rPr lang="pl-PL" b="1" dirty="0">
                <a:latin typeface="TimesNewRoman,Bold"/>
              </a:rPr>
              <a:t>Rozporządzenie Ministra Rolnictwa i Rozwoju Wsi </a:t>
            </a:r>
            <a:r>
              <a:rPr lang="pl-PL" dirty="0">
                <a:latin typeface="TimesNewRoman,Bold"/>
              </a:rPr>
              <a:t>z dnia 6 maja 2015 r.</a:t>
            </a:r>
          </a:p>
          <a:p>
            <a:pPr algn="just"/>
            <a:r>
              <a:rPr lang="pl-PL" dirty="0">
                <a:latin typeface="TimesNewRoman,Bold"/>
              </a:rPr>
              <a:t>w sprawie środków podejmowanych w związku z wystąpieniem afrykańskiego pomoru świń określa następujące restrykcje:</a:t>
            </a:r>
          </a:p>
          <a:p>
            <a:pPr algn="just"/>
            <a:r>
              <a:rPr lang="pl-PL" dirty="0"/>
              <a:t/>
            </a:r>
            <a:br>
              <a:rPr lang="pl-PL" dirty="0"/>
            </a:br>
            <a:r>
              <a:rPr lang="pl-PL" b="1" dirty="0">
                <a:latin typeface="Times New Roman" panose="02020603050405020304" pitchFamily="18" charset="0"/>
                <a:cs typeface="Times New Roman" panose="02020603050405020304" pitchFamily="18" charset="0"/>
              </a:rPr>
              <a:t>Tusze, wszystkie części ciała oraz skóry dzików odstrzelonych na obszarze ochronnym, obszarze objętym ograniczeniami albo obszarze zagrożenia mogą opuścić punkty i zakłady, wyłącznie po uzyskaniu ujemnego wyniku badania laboratoryjnego w kierunku afrykańskiego pomoru świń.</a:t>
            </a:r>
          </a:p>
          <a:p>
            <a:pPr algn="just"/>
            <a:endParaRPr lang="pl-PL" dirty="0">
              <a:latin typeface="Times New Roman" panose="02020603050405020304" pitchFamily="18" charset="0"/>
              <a:cs typeface="Times New Roman" panose="02020603050405020304" pitchFamily="18" charset="0"/>
            </a:endParaRPr>
          </a:p>
          <a:p>
            <a:pPr algn="just"/>
            <a:r>
              <a:rPr lang="pl-PL" dirty="0">
                <a:latin typeface="Times New Roman" panose="02020603050405020304" pitchFamily="18" charset="0"/>
                <a:cs typeface="Times New Roman" panose="02020603050405020304" pitchFamily="18" charset="0"/>
              </a:rPr>
              <a:t>W punktach i zakładach, tusze, części ciała i skóry dzików przechowuje się w sposób zapobiegający bezpośredniemu kontaktowi nieprzebadanych tusz, części ciała i skór dzików z surowcami i innymi przedmiotami, które mogą spowodować rozprzestrzenianie się afrykańskiego pomoru świń.</a:t>
            </a:r>
          </a:p>
        </p:txBody>
      </p:sp>
    </p:spTree>
    <p:extLst>
      <p:ext uri="{BB962C8B-B14F-4D97-AF65-F5344CB8AC3E}">
        <p14:creationId xmlns:p14="http://schemas.microsoft.com/office/powerpoint/2010/main" val="218933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F6DF0520-3DB2-428B-88F6-B6FCDE559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377" y="1171456"/>
            <a:ext cx="3972087" cy="570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pole tekstowe 13">
            <a:extLst>
              <a:ext uri="{FF2B5EF4-FFF2-40B4-BE49-F238E27FC236}">
                <a16:creationId xmlns:a16="http://schemas.microsoft.com/office/drawing/2014/main" xmlns="" id="{07679AE7-090B-409E-BBDB-3E22B02A089E}"/>
              </a:ext>
            </a:extLst>
          </p:cNvPr>
          <p:cNvSpPr txBox="1"/>
          <p:nvPr/>
        </p:nvSpPr>
        <p:spPr>
          <a:xfrm>
            <a:off x="6156176" y="1753674"/>
            <a:ext cx="2808312" cy="3416320"/>
          </a:xfrm>
          <a:prstGeom prst="rect">
            <a:avLst/>
          </a:prstGeom>
          <a:noFill/>
        </p:spPr>
        <p:txBody>
          <a:bodyPr wrap="square" rtlCol="0">
            <a:spAutoFit/>
          </a:bodyPr>
          <a:lstStyle/>
          <a:p>
            <a:pPr algn="ctr"/>
            <a:r>
              <a:rPr lang="pl-PL" sz="3600" dirty="0"/>
              <a:t>Strefy ASF  w krajach UE, Listopad 2017 (początek)</a:t>
            </a:r>
          </a:p>
        </p:txBody>
      </p:sp>
    </p:spTree>
    <p:extLst>
      <p:ext uri="{BB962C8B-B14F-4D97-AF65-F5344CB8AC3E}">
        <p14:creationId xmlns:p14="http://schemas.microsoft.com/office/powerpoint/2010/main" val="210684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C844A6C5-81C0-4FB5-A6CB-A7D3C62C269D}"/>
              </a:ext>
            </a:extLst>
          </p:cNvPr>
          <p:cNvSpPr/>
          <p:nvPr/>
        </p:nvSpPr>
        <p:spPr>
          <a:xfrm>
            <a:off x="357187" y="1243584"/>
            <a:ext cx="8358188" cy="5078313"/>
          </a:xfrm>
          <a:prstGeom prst="rect">
            <a:avLst/>
          </a:prstGeom>
        </p:spPr>
        <p:txBody>
          <a:bodyPr wrap="square">
            <a:spAutoFit/>
          </a:bodyPr>
          <a:lstStyle/>
          <a:p>
            <a:r>
              <a:rPr lang="pl-PL" b="1" dirty="0">
                <a:latin typeface="TimesNewRoman,Bold"/>
              </a:rPr>
              <a:t>Rozporządzenie Ministra Rolnictwa i Rozwoju Wsi </a:t>
            </a:r>
            <a:r>
              <a:rPr lang="pl-PL" dirty="0">
                <a:latin typeface="TimesNewRoman,Bold"/>
              </a:rPr>
              <a:t>z dnia 6 maja 2015 r.</a:t>
            </a:r>
          </a:p>
          <a:p>
            <a:r>
              <a:rPr lang="pl-PL" dirty="0">
                <a:latin typeface="TimesNewRoman,Bold"/>
              </a:rPr>
              <a:t>w sprawie środków podejmowanych w związku z wystąpieniem afrykańskiego pomoru świń określa następujące restrykcje:</a:t>
            </a:r>
          </a:p>
          <a:p>
            <a:endParaRPr lang="pl-PL" dirty="0">
              <a:latin typeface="TimesNewRoman,Bold"/>
            </a:endParaRPr>
          </a:p>
          <a:p>
            <a:pPr algn="just"/>
            <a:r>
              <a:rPr lang="pl-PL" b="1" dirty="0">
                <a:latin typeface="TimesNewRoman,Bold"/>
              </a:rPr>
              <a:t>Zakazuje się wysyłania świeżego mięsa pozyskanego z dzików odstrzelonych na obszarze ochronnym, na obszarze objętym ograniczeniami i obszarze zagrożenia </a:t>
            </a:r>
            <a:r>
              <a:rPr lang="pl-PL" dirty="0">
                <a:latin typeface="TimesNewRoman,Bold"/>
              </a:rPr>
              <a:t>oraz mięsa mielonego, surowych wyrobów mięsnych i produktów mięsnych składających się z mięsa takich dzików lub zawierających w swoim składzie takie mięso poza te obszary do miejsca położonego na terytorium Rzeczypospolitej Polskiej lub na terytorium innego niż Rzeczpospolita Polska państwa członkowskiego Unii Europejskiej.</a:t>
            </a:r>
          </a:p>
          <a:p>
            <a:pPr algn="just"/>
            <a:endParaRPr lang="pl-PL" dirty="0">
              <a:latin typeface="TimesNewRoman,Bold"/>
            </a:endParaRPr>
          </a:p>
          <a:p>
            <a:pPr algn="just"/>
            <a:r>
              <a:rPr lang="pl-PL" b="1" dirty="0">
                <a:latin typeface="TimesNewRoman,Bold"/>
              </a:rPr>
              <a:t>Dopuszcza się wysyłanie świeżego mięsa pozyskanego z dzików odstrzelonych na obszarze ochronnym </a:t>
            </a:r>
            <a:r>
              <a:rPr lang="pl-PL" dirty="0">
                <a:latin typeface="TimesNewRoman,Bold"/>
              </a:rPr>
              <a:t>oraz mięsa mielonego, surowych wyrobów mięsnych i produktów mięsnych składających się z mięsa takich dzików lub zawierających w swoim składzie takie mięso poza ten obszar do miejsca położonego na terytorium Rzeczypospolitej Polskiej </a:t>
            </a:r>
            <a:r>
              <a:rPr lang="pl-PL" b="1" dirty="0">
                <a:latin typeface="TimesNewRoman,Bold"/>
              </a:rPr>
              <a:t>po uzyskaniu ujemnego wyniku badania </a:t>
            </a:r>
            <a:r>
              <a:rPr lang="pl-PL" dirty="0">
                <a:latin typeface="TimesNewRoman,Bold"/>
              </a:rPr>
              <a:t>laboratoryjnego w kierunku afrykańskiego pomoru świń.</a:t>
            </a:r>
          </a:p>
        </p:txBody>
      </p:sp>
    </p:spTree>
    <p:extLst>
      <p:ext uri="{BB962C8B-B14F-4D97-AF65-F5344CB8AC3E}">
        <p14:creationId xmlns:p14="http://schemas.microsoft.com/office/powerpoint/2010/main" val="2603333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179764" cy="369332"/>
          </a:xfrm>
          <a:prstGeom prst="rect">
            <a:avLst/>
          </a:prstGeom>
          <a:noFill/>
        </p:spPr>
        <p:txBody>
          <a:bodyPr wrap="none" rtlCol="0">
            <a:spAutoFit/>
          </a:bodyPr>
          <a:lstStyle/>
          <a:p>
            <a:r>
              <a:rPr lang="pl-PL" b="1" dirty="0"/>
              <a:t>REGULACJE PRAWNE</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C844A6C5-81C0-4FB5-A6CB-A7D3C62C269D}"/>
              </a:ext>
            </a:extLst>
          </p:cNvPr>
          <p:cNvSpPr/>
          <p:nvPr/>
        </p:nvSpPr>
        <p:spPr>
          <a:xfrm>
            <a:off x="357187" y="1243584"/>
            <a:ext cx="8358188" cy="2308324"/>
          </a:xfrm>
          <a:prstGeom prst="rect">
            <a:avLst/>
          </a:prstGeom>
        </p:spPr>
        <p:txBody>
          <a:bodyPr wrap="square">
            <a:spAutoFit/>
          </a:bodyPr>
          <a:lstStyle/>
          <a:p>
            <a:pPr algn="just"/>
            <a:r>
              <a:rPr lang="pl-PL" b="1" dirty="0">
                <a:latin typeface="TimesNewRoman,Bold"/>
              </a:rPr>
              <a:t>Rozporządzenie Ministra Rolnictwa i Rozwoju Wsi </a:t>
            </a:r>
            <a:r>
              <a:rPr lang="pl-PL" dirty="0">
                <a:latin typeface="TimesNewRoman,Bold"/>
              </a:rPr>
              <a:t>z dnia 6 maja 2015 r.</a:t>
            </a:r>
          </a:p>
          <a:p>
            <a:pPr algn="just"/>
            <a:r>
              <a:rPr lang="pl-PL" dirty="0">
                <a:latin typeface="TimesNewRoman,Bold"/>
              </a:rPr>
              <a:t>w sprawie środków podejmowanych w związku z wystąpieniem afrykańskiego pomoru świń określa następujące restrykcje:</a:t>
            </a:r>
          </a:p>
          <a:p>
            <a:pPr algn="just"/>
            <a:endParaRPr lang="pl-PL" dirty="0">
              <a:latin typeface="TimesNewRoman,Bold"/>
            </a:endParaRPr>
          </a:p>
          <a:p>
            <a:pPr algn="just"/>
            <a:r>
              <a:rPr lang="pl-PL" b="1" dirty="0">
                <a:latin typeface="TimesNewRoman,Bold"/>
              </a:rPr>
              <a:t>Powiatowy lekarz weterynarii pobiera próbki do badań w kierunku afrykańskiego pomoru świń z każdego dzika padłego lub odstrzelonego na obszarze ochronnym, na obszarze objętym ograniczeniami albo na obszarze zagrożenia, lub dostarczonego do położonych na tych obszarach punktów lub zakładów.</a:t>
            </a:r>
          </a:p>
        </p:txBody>
      </p:sp>
    </p:spTree>
    <p:extLst>
      <p:ext uri="{BB962C8B-B14F-4D97-AF65-F5344CB8AC3E}">
        <p14:creationId xmlns:p14="http://schemas.microsoft.com/office/powerpoint/2010/main" val="50584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E29EF3D6-A303-43CC-9467-99F9F81B492A}"/>
              </a:ext>
            </a:extLst>
          </p:cNvPr>
          <p:cNvSpPr/>
          <p:nvPr/>
        </p:nvSpPr>
        <p:spPr>
          <a:xfrm>
            <a:off x="192292" y="1143910"/>
            <a:ext cx="8812560" cy="3106235"/>
          </a:xfrm>
          <a:prstGeom prst="rect">
            <a:avLst/>
          </a:prstGeom>
        </p:spPr>
        <p:txBody>
          <a:bodyPr wrap="square">
            <a:spAutoFit/>
          </a:bodyPr>
          <a:lstStyle/>
          <a:p>
            <a:pPr>
              <a:lnSpc>
                <a:spcPct val="107000"/>
              </a:lnSpc>
              <a:spcAft>
                <a:spcPts val="800"/>
              </a:spcAft>
            </a:pPr>
            <a:r>
              <a:rPr lang="pl-PL" b="1" dirty="0">
                <a:latin typeface="Calibri" panose="020F0502020204030204" pitchFamily="34" charset="0"/>
                <a:ea typeface="Calibri" panose="020F0502020204030204" pitchFamily="34" charset="0"/>
                <a:cs typeface="Times New Roman" panose="02020603050405020304" pitchFamily="18" charset="0"/>
              </a:rPr>
              <a:t>Rozporządzenie Ministra Rolnictwa i Rozwoju Wsi z dnia 16 grudnia 2016 r.</a:t>
            </a:r>
          </a:p>
          <a:p>
            <a:pPr>
              <a:lnSpc>
                <a:spcPct val="107000"/>
              </a:lnSpc>
              <a:spcAft>
                <a:spcPts val="800"/>
              </a:spcAft>
            </a:pPr>
            <a:r>
              <a:rPr lang="pl-PL" b="1" dirty="0">
                <a:latin typeface="Calibri" panose="020F0502020204030204" pitchFamily="34" charset="0"/>
                <a:ea typeface="Calibri" panose="020F0502020204030204" pitchFamily="34" charset="0"/>
                <a:cs typeface="Times New Roman" panose="02020603050405020304" pitchFamily="18" charset="0"/>
              </a:rPr>
              <a:t>w sprawie wysokości ryczałtu za wykonanie odstrzału sanitarnego dzików</a:t>
            </a:r>
          </a:p>
          <a:p>
            <a:r>
              <a:rPr lang="pl-PL" b="1" dirty="0"/>
              <a:t>1) za odstrzelone w strefach (żółta, czerwona i niebieska):</a:t>
            </a:r>
          </a:p>
          <a:p>
            <a:r>
              <a:rPr lang="pl-PL" dirty="0"/>
              <a:t>a)samicę dzika, której masa tuszy, po usunięciu patrochów, wynosi co najmniej 30 kg - </a:t>
            </a:r>
            <a:r>
              <a:rPr lang="pl-PL" b="1" dirty="0"/>
              <a:t>482 zł</a:t>
            </a:r>
            <a:r>
              <a:rPr lang="pl-PL" dirty="0"/>
              <a:t>,</a:t>
            </a:r>
          </a:p>
          <a:p>
            <a:r>
              <a:rPr lang="pl-PL" dirty="0"/>
              <a:t>b)dzika innego niż samica określona w lit. a - </a:t>
            </a:r>
            <a:r>
              <a:rPr lang="pl-PL" b="1" dirty="0"/>
              <a:t>398 zł</a:t>
            </a:r>
            <a:r>
              <a:rPr lang="pl-PL" dirty="0"/>
              <a:t>;</a:t>
            </a:r>
          </a:p>
          <a:p>
            <a:endParaRPr lang="pl-PL" dirty="0"/>
          </a:p>
          <a:p>
            <a:r>
              <a:rPr lang="pl-PL" b="1" dirty="0"/>
              <a:t>2) za odstrzelone poza obszarami, o których mowa w pkt 1:</a:t>
            </a:r>
          </a:p>
          <a:p>
            <a:r>
              <a:rPr lang="pl-PL" dirty="0"/>
              <a:t>a)samicę dzika, której masa tuszy, po usunięciu patrochów, wynosi co najmniej 30 kg - </a:t>
            </a:r>
            <a:r>
              <a:rPr lang="pl-PL" b="1" dirty="0"/>
              <a:t>367 zł</a:t>
            </a:r>
            <a:r>
              <a:rPr lang="pl-PL" dirty="0"/>
              <a:t>,</a:t>
            </a:r>
          </a:p>
          <a:p>
            <a:r>
              <a:rPr lang="pl-PL" dirty="0"/>
              <a:t>b)dzika innego niż samica określona w lit. a - </a:t>
            </a:r>
            <a:r>
              <a:rPr lang="pl-PL" b="1" dirty="0"/>
              <a:t>283 zł.</a:t>
            </a:r>
          </a:p>
          <a:p>
            <a:endParaRPr lang="pl-PL" b="1" dirty="0"/>
          </a:p>
        </p:txBody>
      </p:sp>
      <p:sp>
        <p:nvSpPr>
          <p:cNvPr id="6" name="pole tekstowe 5">
            <a:extLst>
              <a:ext uri="{FF2B5EF4-FFF2-40B4-BE49-F238E27FC236}">
                <a16:creationId xmlns:a16="http://schemas.microsoft.com/office/drawing/2014/main" xmlns="" id="{55059B6B-94F8-401A-BEC6-722F1CC6A454}"/>
              </a:ext>
            </a:extLst>
          </p:cNvPr>
          <p:cNvSpPr txBox="1"/>
          <p:nvPr/>
        </p:nvSpPr>
        <p:spPr>
          <a:xfrm>
            <a:off x="258418" y="327991"/>
            <a:ext cx="3780330" cy="369332"/>
          </a:xfrm>
          <a:prstGeom prst="rect">
            <a:avLst/>
          </a:prstGeom>
          <a:noFill/>
        </p:spPr>
        <p:txBody>
          <a:bodyPr wrap="none" rtlCol="0">
            <a:spAutoFit/>
          </a:bodyPr>
          <a:lstStyle/>
          <a:p>
            <a:r>
              <a:rPr lang="pl-PL" b="1" dirty="0"/>
              <a:t>ODPŁATNOŚĆ ZA ODSTRZELONE DZIKI</a:t>
            </a:r>
          </a:p>
        </p:txBody>
      </p:sp>
    </p:spTree>
    <p:extLst>
      <p:ext uri="{BB962C8B-B14F-4D97-AF65-F5344CB8AC3E}">
        <p14:creationId xmlns:p14="http://schemas.microsoft.com/office/powerpoint/2010/main" val="2472437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E29EF3D6-A303-43CC-9467-99F9F81B492A}"/>
              </a:ext>
            </a:extLst>
          </p:cNvPr>
          <p:cNvSpPr/>
          <p:nvPr/>
        </p:nvSpPr>
        <p:spPr>
          <a:xfrm>
            <a:off x="192292" y="1143910"/>
            <a:ext cx="8951708" cy="2585323"/>
          </a:xfrm>
          <a:prstGeom prst="rect">
            <a:avLst/>
          </a:prstGeom>
        </p:spPr>
        <p:txBody>
          <a:bodyPr wrap="square">
            <a:spAutoFit/>
          </a:bodyPr>
          <a:lstStyle/>
          <a:p>
            <a:r>
              <a:rPr lang="pl-PL" b="1" dirty="0">
                <a:solidFill>
                  <a:srgbClr val="FF0000"/>
                </a:solidFill>
              </a:rPr>
              <a:t>W drodze polowania – realizacja rocznego planu łowieckiego:</a:t>
            </a:r>
          </a:p>
          <a:p>
            <a:endParaRPr lang="pl-PL" b="1" dirty="0">
              <a:solidFill>
                <a:srgbClr val="FF0000"/>
              </a:solidFill>
            </a:endParaRPr>
          </a:p>
          <a:p>
            <a:r>
              <a:rPr lang="pl-PL" b="1" dirty="0"/>
              <a:t>Strefa czerwona i niebieska</a:t>
            </a:r>
          </a:p>
          <a:p>
            <a:r>
              <a:rPr lang="pl-PL" dirty="0"/>
              <a:t>a) samicę dzika, której masa tuszy, po usunięciu patrochów, wynosi co najmniej 30 kg - </a:t>
            </a:r>
            <a:r>
              <a:rPr lang="pl-PL" b="1" dirty="0"/>
              <a:t>376 zł</a:t>
            </a:r>
            <a:r>
              <a:rPr lang="pl-PL" dirty="0"/>
              <a:t>,</a:t>
            </a:r>
          </a:p>
          <a:p>
            <a:r>
              <a:rPr lang="pl-PL" dirty="0"/>
              <a:t>b) dzika innego niż samica określona w lit. a - </a:t>
            </a:r>
            <a:r>
              <a:rPr lang="pl-PL" b="1" dirty="0"/>
              <a:t>292 zł</a:t>
            </a:r>
            <a:r>
              <a:rPr lang="pl-PL" dirty="0"/>
              <a:t>;</a:t>
            </a:r>
          </a:p>
          <a:p>
            <a:endParaRPr lang="pl-PL" b="1" dirty="0"/>
          </a:p>
          <a:p>
            <a:r>
              <a:rPr lang="pl-PL" b="1" dirty="0"/>
              <a:t>Strefa żółta</a:t>
            </a:r>
          </a:p>
          <a:p>
            <a:r>
              <a:rPr lang="pl-PL" dirty="0"/>
              <a:t>a)samicę dzika, której masa tuszy, po usunięciu patrochów, wynosi co najmniej 30 kg - </a:t>
            </a:r>
            <a:r>
              <a:rPr lang="pl-PL" b="1" dirty="0"/>
              <a:t>121 zł</a:t>
            </a:r>
            <a:r>
              <a:rPr lang="pl-PL" dirty="0"/>
              <a:t>,</a:t>
            </a:r>
          </a:p>
          <a:p>
            <a:r>
              <a:rPr lang="pl-PL" dirty="0"/>
              <a:t>b)dzika innego niż samica określona w lit. a - </a:t>
            </a:r>
            <a:r>
              <a:rPr lang="pl-PL" b="1" dirty="0"/>
              <a:t>37 zł</a:t>
            </a:r>
            <a:r>
              <a:rPr lang="pl-PL" dirty="0"/>
              <a:t>;</a:t>
            </a:r>
          </a:p>
        </p:txBody>
      </p:sp>
      <p:sp>
        <p:nvSpPr>
          <p:cNvPr id="6" name="pole tekstowe 5">
            <a:extLst>
              <a:ext uri="{FF2B5EF4-FFF2-40B4-BE49-F238E27FC236}">
                <a16:creationId xmlns:a16="http://schemas.microsoft.com/office/drawing/2014/main" xmlns="" id="{C8B3BB98-B825-49D7-B42B-A69FAE6588AC}"/>
              </a:ext>
            </a:extLst>
          </p:cNvPr>
          <p:cNvSpPr txBox="1"/>
          <p:nvPr/>
        </p:nvSpPr>
        <p:spPr>
          <a:xfrm>
            <a:off x="258418" y="327991"/>
            <a:ext cx="3780330" cy="369332"/>
          </a:xfrm>
          <a:prstGeom prst="rect">
            <a:avLst/>
          </a:prstGeom>
          <a:noFill/>
        </p:spPr>
        <p:txBody>
          <a:bodyPr wrap="none" rtlCol="0">
            <a:spAutoFit/>
          </a:bodyPr>
          <a:lstStyle/>
          <a:p>
            <a:r>
              <a:rPr lang="pl-PL" b="1" dirty="0"/>
              <a:t>ODPŁATNOŚĆ ZA ODSTRZELONE DZIKI</a:t>
            </a:r>
          </a:p>
        </p:txBody>
      </p:sp>
    </p:spTree>
    <p:extLst>
      <p:ext uri="{BB962C8B-B14F-4D97-AF65-F5344CB8AC3E}">
        <p14:creationId xmlns:p14="http://schemas.microsoft.com/office/powerpoint/2010/main" val="4285591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5078313"/>
          </a:xfrm>
          <a:prstGeom prst="rect">
            <a:avLst/>
          </a:prstGeom>
        </p:spPr>
        <p:txBody>
          <a:bodyPr wrap="square">
            <a:spAutoFit/>
          </a:bodyPr>
          <a:lstStyle/>
          <a:p>
            <a:pPr marL="450215" algn="just">
              <a:lnSpc>
                <a:spcPct val="150000"/>
              </a:lnSpc>
              <a:spcAft>
                <a:spcPts val="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łowisku, po dokonaniu odstrzału.</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Zalecane jest unikanie patroszenia dzików w łowisku, tylko w miarę możliwości, niezwłoczne ich przewiezienie do punktu przetrzymywania tusz odstrzelonych dzików, w celu wykonania tej czynności w wyznaczonym miejscu na terenie punku przetrzymywania tusz odstrzelonych dzików;</a:t>
            </a:r>
          </a:p>
          <a:p>
            <a:pPr marL="342900" lvl="0" indent="-342900" algn="just">
              <a:lnSpc>
                <a:spcPct val="150000"/>
              </a:lnSpc>
              <a:spcAft>
                <a:spcPts val="0"/>
              </a:spcAft>
              <a:buFont typeface="Arial" panose="020B0604020202020204" pitchFamily="34" charset="0"/>
              <a:buChar char="•"/>
            </a:pPr>
            <a:endParaRPr lang="pl-PL" dirty="0">
              <a:latin typeface="Calibri" panose="020F0502020204030204" pitchFamily="34" charset="0"/>
              <a:ea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Dziki odstrzelone i przeznaczone do utylizacji, nie powinny być patroszone w łowisku. W ten sposób należy traktować każdego odstrzelonego dzika, u którego przed dokonaniem odstrzału stwierdzono objawy nasuwające podejrzenie wystąpienia ASF;</a:t>
            </a:r>
          </a:p>
        </p:txBody>
      </p:sp>
    </p:spTree>
    <p:extLst>
      <p:ext uri="{BB962C8B-B14F-4D97-AF65-F5344CB8AC3E}">
        <p14:creationId xmlns:p14="http://schemas.microsoft.com/office/powerpoint/2010/main" val="2729730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5493812"/>
          </a:xfrm>
          <a:prstGeom prst="rect">
            <a:avLst/>
          </a:prstGeom>
        </p:spPr>
        <p:txBody>
          <a:bodyPr wrap="square">
            <a:spAutoFit/>
          </a:bodyPr>
          <a:lstStyle/>
          <a:p>
            <a:pPr marL="450215" algn="just">
              <a:lnSpc>
                <a:spcPct val="150000"/>
              </a:lnSpc>
              <a:spcAft>
                <a:spcPts val="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łowisku, po dokonaniu odstrzału. </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W przypadku niemożności uniknięcia patroszenia dzików w łowisku (konieczność szybkiego wystudzenia tuszy, dalsze kontynuowanie polowania, itp.) czynność tę należy wykonywać mając na uwadze zapobieżenie przedostawania się krwi z pozyskanego dzika do środowiska;</a:t>
            </a: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Zaleca się dokonywanie patroszenia dzików na folii lub innym, szczelnym materiale;</a:t>
            </a:r>
            <a:endParaRPr lang="pl-PL" dirty="0">
              <a:latin typeface="Calibri" panose="020F0502020204030204" pitchFamily="34" charset="0"/>
              <a:ea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Miejsce patroszenia należy obficie zdezynfekować środkiem dezynfekcyjnym w odpowiednim stężeniu. Dotyczy to także innych miejsc zanieczyszczonych krwią dzika, np. w trakcie przeciągania tuszy do środka transportu;</a:t>
            </a:r>
            <a:endParaRPr lang="pl-PL" dirty="0"/>
          </a:p>
        </p:txBody>
      </p:sp>
    </p:spTree>
    <p:extLst>
      <p:ext uri="{BB962C8B-B14F-4D97-AF65-F5344CB8AC3E}">
        <p14:creationId xmlns:p14="http://schemas.microsoft.com/office/powerpoint/2010/main" val="2093908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3960058"/>
          </a:xfrm>
          <a:prstGeom prst="rect">
            <a:avLst/>
          </a:prstGeom>
        </p:spPr>
        <p:txBody>
          <a:bodyPr wrap="square">
            <a:spAutoFit/>
          </a:bodyPr>
          <a:lstStyle/>
          <a:p>
            <a:pPr marL="450215" algn="just">
              <a:lnSpc>
                <a:spcPct val="150000"/>
              </a:lnSpc>
              <a:spcAft>
                <a:spcPts val="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łowisku, po dokonaniu odstrzału. </a:t>
            </a:r>
            <a:endParaRPr lang="pl-PL" dirty="0">
              <a:solidFill>
                <a:srgbClr val="FF0000"/>
              </a:solidFill>
              <a:latin typeface="Calibri" panose="020F0502020204030204" pitchFamily="34" charset="0"/>
              <a:ea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Zaleca się umieszczanie patrochów i folii, na której dokonano patroszenia, w szczelnym, plastikowym pojemniku lub worku; </a:t>
            </a:r>
            <a:endParaRPr lang="pl-PL" dirty="0">
              <a:latin typeface="Calibri" panose="020F0502020204030204" pitchFamily="34" charset="0"/>
              <a:ea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endParaRPr lang="pl-PL" dirty="0">
              <a:latin typeface="Bookman Old Style" panose="02050604050505020204" pitchFamily="18" charset="0"/>
              <a:ea typeface="Times New Roman" panose="02020603050405020304" pitchFamily="18" charset="0"/>
            </a:endParaRPr>
          </a:p>
          <a:p>
            <a:pPr marL="285750" lvl="0" indent="-28575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Po wykonaniu wyżej wymienionych czynności należy zdezynfekować dłonie i obuwie. </a:t>
            </a:r>
            <a:endParaRPr lang="pl-PL" dirty="0">
              <a:latin typeface="Calibri" panose="020F0502020204030204" pitchFamily="34" charset="0"/>
              <a:ea typeface="Times New Roman" panose="02020603050405020304" pitchFamily="18" charset="0"/>
            </a:endParaRPr>
          </a:p>
          <a:p>
            <a:pPr marL="449580" algn="just">
              <a:lnSpc>
                <a:spcPct val="150000"/>
              </a:lnSpc>
              <a:spcAft>
                <a:spcPts val="1000"/>
              </a:spcAft>
            </a:pPr>
            <a:r>
              <a:rPr lang="pl-PL" b="1" dirty="0">
                <a:latin typeface="Bookman Old Style" panose="02050604050505020204" pitchFamily="18" charset="0"/>
                <a:ea typeface="Times New Roman" panose="02020603050405020304" pitchFamily="18" charset="0"/>
                <a:cs typeface="Times New Roman" panose="02020603050405020304" pitchFamily="18" charset="0"/>
              </a:rPr>
              <a:t> </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marL="449580" algn="just">
              <a:lnSpc>
                <a:spcPct val="150000"/>
              </a:lnSpc>
              <a:spcAft>
                <a:spcPts val="1000"/>
              </a:spcAft>
            </a:pPr>
            <a:r>
              <a:rPr lang="pl-PL" b="1" dirty="0">
                <a:latin typeface="Bookman Old Style" panose="02050604050505020204" pitchFamily="18" charset="0"/>
                <a:ea typeface="Times New Roman" panose="02020603050405020304" pitchFamily="18" charset="0"/>
                <a:cs typeface="Times New Roman" panose="02020603050405020304" pitchFamily="18" charset="0"/>
              </a:rPr>
              <a:t> </a:t>
            </a:r>
            <a:endParaRPr lang="pl-PL" dirty="0"/>
          </a:p>
        </p:txBody>
      </p:sp>
    </p:spTree>
    <p:extLst>
      <p:ext uri="{BB962C8B-B14F-4D97-AF65-F5344CB8AC3E}">
        <p14:creationId xmlns:p14="http://schemas.microsoft.com/office/powerpoint/2010/main" val="2139283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5206554"/>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czasie przewożenia tusz dzików oraz patrochów lub całych dzików przed patroszeniem z miejsc polowania do miejsc przetrzymywania odstrzelonych dzików.</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Środki transportu powinny być odpowiednio uszczelnione w celu zapobiegania możliwości wyciekania krwi;</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Środki transportu powinny być wyłożone materiałem jednorazowego użytku lub materiałem wielorazowego użytku nadającym się do skutecznego czyszczenia i dezynfekcji;</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Środki transportu nie powinny być wykorzystywane w działalności związanej z utrzymywaniem lub hodowlą świń, </a:t>
            </a:r>
            <a:r>
              <a:rPr lang="pl-PL" dirty="0" err="1">
                <a:latin typeface="Bookman Old Style" panose="02050604050505020204" pitchFamily="18" charset="0"/>
                <a:ea typeface="Times New Roman" panose="02020603050405020304" pitchFamily="18" charset="0"/>
              </a:rPr>
              <a:t>świniodzików</a:t>
            </a:r>
            <a:r>
              <a:rPr lang="pl-PL" dirty="0">
                <a:latin typeface="Bookman Old Style" panose="02050604050505020204" pitchFamily="18" charset="0"/>
                <a:ea typeface="Times New Roman" panose="02020603050405020304" pitchFamily="18" charset="0"/>
              </a:rPr>
              <a:t> lub dzików;</a:t>
            </a:r>
            <a:endParaRPr lang="pl-PL"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294254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5206554"/>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czasie przewożenia tusz dzików oraz patrochów lub całych dzików przed patroszeniem z miejsc polowania do miejsc przetrzymywania odstrzelonych dzików.</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Wskazane jest stosowanie plastikowych pojemników odpowiedniej wielkości, umożliwiających przeciąganie tusz lub niepatroszonych odstrzelonych dzików, w przypadku gdy nie ma możliwości dojazdu do miejsca dokonania odstrzału;</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Punkt przetrzymywania tusz odstrzelonych dzików powinien być wyposażony w maty dezynfekcyjne i w mobilne urządzenia zapewniające możliwość mycia i dezynfekcji kół środków transportu oraz w razie konieczności ich przestrzeni ładunkowej;</a:t>
            </a:r>
            <a:endParaRPr lang="pl-PL"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054147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5622052"/>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czasie przewożenia tusz dzików oraz patrochów lub całych dzików przed patroszeniem z miejsc polowania do miejsc przetrzymywania odstrzelonych dzików.</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Na terenie punktu przetrzymywania tusz odstrzelonych dzików zapewnia się miejsce do patroszenia dzików z zachowaniem zasad bioasekuracji, oznaczone tabliczką z napisem „Miejsce patroszenia”;</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Tusze przetrzymywane są w chłodni, natomiast patrochy zaleca się  gromadzić oddzielnie, zapewniając w miarę możliwości ich przetrzymywanie w temperaturze chłodni;</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Patrochy oznacza się w sposób pozwalający na ich przyporządkowanie do danej tuszy przetrzymywanej w chłodni;</a:t>
            </a:r>
          </a:p>
          <a:p>
            <a:pPr lvl="0" algn="just">
              <a:lnSpc>
                <a:spcPct val="150000"/>
              </a:lnSpc>
              <a:spcAft>
                <a:spcPts val="0"/>
              </a:spcAft>
            </a:pPr>
            <a:endParaRPr lang="pl-PL" dirty="0"/>
          </a:p>
        </p:txBody>
      </p:sp>
    </p:spTree>
    <p:extLst>
      <p:ext uri="{BB962C8B-B14F-4D97-AF65-F5344CB8AC3E}">
        <p14:creationId xmlns:p14="http://schemas.microsoft.com/office/powerpoint/2010/main" val="384409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A17DD1E3-547C-4021-BC8A-DA2CE69B519D}"/>
              </a:ext>
            </a:extLst>
          </p:cNvPr>
          <p:cNvSpPr/>
          <p:nvPr/>
        </p:nvSpPr>
        <p:spPr>
          <a:xfrm>
            <a:off x="5708104" y="1397675"/>
            <a:ext cx="3227250" cy="2862322"/>
          </a:xfrm>
          <a:prstGeom prst="rect">
            <a:avLst/>
          </a:prstGeom>
        </p:spPr>
        <p:txBody>
          <a:bodyPr wrap="square">
            <a:spAutoFit/>
          </a:bodyPr>
          <a:lstStyle/>
          <a:p>
            <a:r>
              <a:rPr lang="pl-PL" b="1" dirty="0">
                <a:hlinkClick r:id="rId3"/>
              </a:rPr>
              <a:t>Decyzja wykonawcza Komisji (UE) 2017/2267 z dnia 7 grudnia 2017 r. zmieniająca załącznik do decyzji wykonawczej 2014/709/UE w sprawie środków kontroli w zakresie zdrowia zwierząt w odniesieniu do afrykańskiego pomoru świń w niektórych państwach członkowskich</a:t>
            </a:r>
            <a:endParaRPr lang="pl-PL" b="1" dirty="0"/>
          </a:p>
        </p:txBody>
      </p:sp>
      <p:sp>
        <p:nvSpPr>
          <p:cNvPr id="6" name="Prostokąt 5">
            <a:extLst>
              <a:ext uri="{FF2B5EF4-FFF2-40B4-BE49-F238E27FC236}">
                <a16:creationId xmlns:a16="http://schemas.microsoft.com/office/drawing/2014/main" xmlns="" id="{CCE2F36A-AC09-43E6-8985-736EDAF44528}"/>
              </a:ext>
            </a:extLst>
          </p:cNvPr>
          <p:cNvSpPr/>
          <p:nvPr/>
        </p:nvSpPr>
        <p:spPr>
          <a:xfrm>
            <a:off x="5760137" y="4503322"/>
            <a:ext cx="3227250" cy="923330"/>
          </a:xfrm>
          <a:prstGeom prst="rect">
            <a:avLst/>
          </a:prstGeom>
        </p:spPr>
        <p:txBody>
          <a:bodyPr wrap="square">
            <a:spAutoFit/>
          </a:bodyPr>
          <a:lstStyle/>
          <a:p>
            <a:r>
              <a:rPr lang="pl-PL" b="1" dirty="0"/>
              <a:t>Opublikowana w Dzienniku Urzędowym UE w dniu 08.12.2017 r. </a:t>
            </a:r>
          </a:p>
        </p:txBody>
      </p:sp>
      <p:pic>
        <p:nvPicPr>
          <p:cNvPr id="7" name="Picture 2">
            <a:extLst>
              <a:ext uri="{FF2B5EF4-FFF2-40B4-BE49-F238E27FC236}">
                <a16:creationId xmlns:a16="http://schemas.microsoft.com/office/drawing/2014/main" xmlns="" id="{61B72C8D-A96A-42F5-8BA1-F0EB075D02ED}"/>
              </a:ext>
            </a:extLst>
          </p:cNvPr>
          <p:cNvPicPr>
            <a:picLocks noChangeAspect="1" noChangeArrowheads="1"/>
          </p:cNvPicPr>
          <p:nvPr/>
        </p:nvPicPr>
        <p:blipFill>
          <a:blip r:embed="rId4" cstate="print"/>
          <a:srcRect/>
          <a:stretch>
            <a:fillRect/>
          </a:stretch>
        </p:blipFill>
        <p:spPr bwMode="auto">
          <a:xfrm>
            <a:off x="1183890" y="1188558"/>
            <a:ext cx="3960205" cy="553925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14311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279296" cy="4375557"/>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czasie przewożenia tusz dzików oraz patrochów lub całych dzików przed patroszeniem z miejsc polowania do miejsc przetrzymywania odstrzelonych dzików.</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Dziki przeznaczone do utylizacji, nie powinny być przetrzymywane razem z tuszami po wypatroszeniu;</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W punkcie przetrzymywania tusz odstrzelonych dzików istnieje obowiązek dokonywania oględzin tusz przez urzędowego lekarza weterynarii;</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endParaRPr lang="pl-PL" dirty="0"/>
          </a:p>
        </p:txBody>
      </p:sp>
    </p:spTree>
    <p:extLst>
      <p:ext uri="{BB962C8B-B14F-4D97-AF65-F5344CB8AC3E}">
        <p14:creationId xmlns:p14="http://schemas.microsoft.com/office/powerpoint/2010/main" val="3451156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647042" cy="5622052"/>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w czasie przewożenia tusz dzików oraz patrochów lub całych dzików przed patroszeniem z miejsc polowania do miejsc przetrzymywania odstrzelonych dzików.</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Przed opuszczeniem punktu przetrzymywania tusz odstrzelonych dzików, wszystkie materiały jednorazowego użytku służące do zabezpieczenia przewożonej tuszy lub dzika przed patroszeniem, należy pozostawić przy patrochach, natomiast wszystkie materiały wielorazowego użytku powinny zostać poddane skutecznemu czyszczeniu i dezynfekcji;</a:t>
            </a:r>
            <a:endParaRPr lang="pl-PL" dirty="0">
              <a:latin typeface="Calibri" panose="020F0502020204030204" pitchFamily="34" charset="0"/>
              <a:ea typeface="Times New Roman" panose="02020603050405020304" pitchFamily="18" charset="0"/>
            </a:endParaRPr>
          </a:p>
          <a:p>
            <a:pPr marL="342900" lvl="0" indent="-342900" algn="just">
              <a:lnSpc>
                <a:spcPct val="150000"/>
              </a:lnSpc>
              <a:spcAft>
                <a:spcPts val="1000"/>
              </a:spcAft>
              <a:buFont typeface="Arial" panose="020B0604020202020204" pitchFamily="34" charset="0"/>
              <a:buChar char="•"/>
            </a:pPr>
            <a:r>
              <a:rPr lang="pl-PL" dirty="0">
                <a:latin typeface="Bookman Old Style" panose="02050604050505020204" pitchFamily="18" charset="0"/>
                <a:ea typeface="Times New Roman" panose="02020603050405020304" pitchFamily="18" charset="0"/>
              </a:rPr>
              <a:t>Przed opuszczeniem punktu przetrzymywania tusz odstrzelonych dzików, zaleca się również przeprowadzenie mycia i dezynfekcji kół środków transportu oraz w razie konieczności ich przestrzeni ładunkowej. </a:t>
            </a:r>
            <a:endParaRPr lang="pl-PL" dirty="0"/>
          </a:p>
        </p:txBody>
      </p:sp>
    </p:spTree>
    <p:extLst>
      <p:ext uri="{BB962C8B-B14F-4D97-AF65-F5344CB8AC3E}">
        <p14:creationId xmlns:p14="http://schemas.microsoft.com/office/powerpoint/2010/main" val="956660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992550" cy="369332"/>
          </a:xfrm>
          <a:prstGeom prst="rect">
            <a:avLst/>
          </a:prstGeom>
          <a:noFill/>
        </p:spPr>
        <p:txBody>
          <a:bodyPr wrap="none" rtlCol="0">
            <a:spAutoFit/>
          </a:bodyPr>
          <a:lstStyle/>
          <a:p>
            <a:r>
              <a:rPr lang="pl-PL" b="1" dirty="0"/>
              <a:t>BIOASEKURACJA MYŚLIWYCH</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xmlns="" id="{E0000D56-A63E-4E77-AF38-176D090BE6A5}"/>
              </a:ext>
            </a:extLst>
          </p:cNvPr>
          <p:cNvSpPr/>
          <p:nvPr/>
        </p:nvSpPr>
        <p:spPr>
          <a:xfrm>
            <a:off x="258418" y="1093306"/>
            <a:ext cx="8647042" cy="2713563"/>
          </a:xfrm>
          <a:prstGeom prst="rect">
            <a:avLst/>
          </a:prstGeom>
        </p:spPr>
        <p:txBody>
          <a:bodyPr wrap="square">
            <a:spAutoFit/>
          </a:bodyPr>
          <a:lstStyle/>
          <a:p>
            <a:pPr marL="449580" algn="just">
              <a:lnSpc>
                <a:spcPct val="150000"/>
              </a:lnSpc>
              <a:spcAft>
                <a:spcPts val="1000"/>
              </a:spcAft>
            </a:pPr>
            <a:r>
              <a:rPr lang="pl-PL"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Zachowanie zasad bioasekuracji przy pobieraniu próbek bo badań   laboratoryjnych  w kierunku ASF</a:t>
            </a:r>
            <a:endParaRPr lang="pl-PL"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pPr>
            <a:r>
              <a:rPr lang="pl-PL" dirty="0">
                <a:latin typeface="Bookman Old Style" panose="02050604050505020204" pitchFamily="18" charset="0"/>
                <a:ea typeface="Times New Roman" panose="02020603050405020304" pitchFamily="18" charset="0"/>
                <a:cs typeface="Times New Roman" panose="02020603050405020304" pitchFamily="18" charset="0"/>
              </a:rPr>
              <a:t>Próbki do badań laboratoryjnych należy pobierać do plastikowych probówek jednorazowego użytku, a następnie umieścić je w worku foliowym i oznakować. Minimalna objętość próbki krwi, wystarczająca do wykonania badań laboratoryjnych wynosi 2 ml. </a:t>
            </a:r>
            <a:endParaRPr lang="pl-PL" dirty="0"/>
          </a:p>
        </p:txBody>
      </p:sp>
    </p:spTree>
    <p:extLst>
      <p:ext uri="{BB962C8B-B14F-4D97-AF65-F5344CB8AC3E}">
        <p14:creationId xmlns:p14="http://schemas.microsoft.com/office/powerpoint/2010/main" val="1680669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5068054"/>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b="1" dirty="0"/>
              <a:t>Mając na względzie ujednolicenie działań związanych ze zbieraniem i utylizacją padłych dzików w obszarach, gdzie występuje lub może występować afrykański pomór świń, określa się następujące zasady postępowania.</a:t>
            </a:r>
          </a:p>
          <a:p>
            <a:endParaRPr lang="pl-PL" dirty="0"/>
          </a:p>
          <a:p>
            <a:r>
              <a:rPr lang="pl-PL" dirty="0"/>
              <a:t>1.	Za organizację działań związanych ze zbieraniem padłych dzików lub ich szczątków odpowiada wojewoda, który poprzez Wojewódzkie Centrum Zarządzania Kryzysowego koordynuje powyższe działania. Centrum Zarządzania Kryzysowego odgrywa główną rolę w organizacji i poszukiwaniu zwłok dzików lub ich szczątków. Za poszukiwanie na terenach leśnych odpowiadają Lasy Państwowe. Na pozostałych terenach obwodów łowieckich PZŁ.</a:t>
            </a:r>
          </a:p>
          <a:p>
            <a:endParaRPr lang="pl-PL" dirty="0"/>
          </a:p>
          <a:p>
            <a:pPr algn="just">
              <a:lnSpc>
                <a:spcPct val="150000"/>
              </a:lnSpc>
              <a:spcAft>
                <a:spcPts val="1000"/>
              </a:spcAft>
            </a:pPr>
            <a:endPar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9065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5483552"/>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dirty="0"/>
              <a:t>2.1 Wojewódzkie Centrum Zarządzania Kryzysowego we współpracy z wojewódzkim lekarzem weterynarii przygotowują dla poszczególnych powiatów miesięczny plan przeszukań terenu w poszczególnych powiatach, określając miejsca przeszukań i wielkość terenu. Określa się metodykę przeszukiwania, datę i czas rozpoczęcia i zakończenia akcji. </a:t>
            </a:r>
          </a:p>
          <a:p>
            <a:r>
              <a:rPr lang="pl-PL" dirty="0"/>
              <a:t>2.2 W miejscach stwierdzenia martwych dzików, padłych na ASF należy przeprowadzać poszukiwania martwych osobników nie rzadziej niż co dwa tygodnie</a:t>
            </a:r>
          </a:p>
          <a:p>
            <a:endParaRPr lang="pl-PL" dirty="0"/>
          </a:p>
          <a:p>
            <a:r>
              <a:rPr lang="pl-PL" dirty="0"/>
              <a:t>3.	Wojewódzcy lekarze weterynarii przekazują powiatowym lekarzom weterynarii informację o terminach przeszukań oraz obszarach, które zostaną nimi objęte. </a:t>
            </a:r>
          </a:p>
          <a:p>
            <a:endParaRPr lang="pl-PL" dirty="0"/>
          </a:p>
          <a:p>
            <a:r>
              <a:rPr lang="pl-PL" dirty="0"/>
              <a:t>4.	Powiatowy lekarz weterynarii właściwy terytorialnie dla obszaru, na którym odbywać się będzie przeszukanie wraz osobą odpowiedzialną za osoby przeszukujące, koordynują kwestie organizacyjne w trakcie prowadzonych działań.</a:t>
            </a:r>
          </a:p>
        </p:txBody>
      </p:sp>
    </p:spTree>
    <p:extLst>
      <p:ext uri="{BB962C8B-B14F-4D97-AF65-F5344CB8AC3E}">
        <p14:creationId xmlns:p14="http://schemas.microsoft.com/office/powerpoint/2010/main" val="470409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4375557"/>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dirty="0"/>
              <a:t>5.	Powiatowy lekarz weterynarii odpowiada za zabezpieczenie wszelkich niezbędnych środków i sprzętu do pobierania próbek w kierunku ASF oraz przesłanie tych próbek do laboratorium. Odpowiada również za zabezpieczenie odzieży ochronnej dla osób zajmujących się zbieraniem i załadunkiem zwłok dzików.</a:t>
            </a:r>
          </a:p>
          <a:p>
            <a:endParaRPr lang="pl-PL" dirty="0"/>
          </a:p>
          <a:p>
            <a:r>
              <a:rPr lang="pl-PL" dirty="0"/>
              <a:t>6.	W przeszukiwaniu terenu uczestniczą obligatoryjnie: powiatowy lekarz weterynarii lub wyznaczony przez niego pracownik Inspekcji Weterynaryjnej, lekarze weterynarii wyznaczeni do pobierania próbek, pracownicy fizyczni odpowiadający za zebranie i załadowanie dzików lub ich szczątków do worków foliowych oraz przetransportowanie ich do miejsca odbioru przez zakład utylizacyjny. </a:t>
            </a:r>
          </a:p>
        </p:txBody>
      </p:sp>
    </p:spTree>
    <p:extLst>
      <p:ext uri="{BB962C8B-B14F-4D97-AF65-F5344CB8AC3E}">
        <p14:creationId xmlns:p14="http://schemas.microsoft.com/office/powerpoint/2010/main" val="1458951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5483552"/>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dirty="0"/>
              <a:t>7.	Pracownicy fizyczni zbierający zwłoki dzików mogą wykonywać te czynności na podstawie umowy cywilno-prawnej zawartej z powiatowym lekarzem weterynarii. Przed rozpoczęciem pracy muszą być przeszkoleni przez powiatowego lekarza weterynarii lub osobę przez niego wyznaczoną na okoliczność postępowania z ubocznymi produktami pochodzenia zwierzęcego i materiałem zakaźnym. Przeszkolenie powinno być potwierdzone podpisem osoby przeszkolonej na liście osób szkolonych w zakresie, o którym mowa w niniejszej procedurze. Wzór potwierdzenia przeprowadzenia szkolenia stanowi załącznik nr 1 do niniejszej procedury.</a:t>
            </a:r>
          </a:p>
          <a:p>
            <a:r>
              <a:rPr lang="pl-PL" dirty="0"/>
              <a:t> </a:t>
            </a:r>
          </a:p>
          <a:p>
            <a:r>
              <a:rPr lang="pl-PL" dirty="0"/>
              <a:t>8.	Powiatowy lekarz weterynarii określa zasady przemieszczania zwłok dzików lub ich części z miejsca znalezienia do miejsca czasowego składowania, np. przy użyciu kładów, ładowaczy, samochodów z przyczepami, itp. Za zabezpieczenie sprzętu odpowiada </a:t>
            </a:r>
            <a:r>
              <a:rPr lang="pl-PL" dirty="0" err="1"/>
              <a:t>WCZK</a:t>
            </a:r>
            <a:r>
              <a:rPr lang="pl-PL" dirty="0"/>
              <a:t>. Zastosowany sprzęt po użyciu powinien zostać poddany dezynfekcji. Dezynfekcji dokonuje Inspekcja Weterynaryjna lub wyznaczona przez nią podmiot. </a:t>
            </a:r>
          </a:p>
        </p:txBody>
      </p:sp>
    </p:spTree>
    <p:extLst>
      <p:ext uri="{BB962C8B-B14F-4D97-AF65-F5344CB8AC3E}">
        <p14:creationId xmlns:p14="http://schemas.microsoft.com/office/powerpoint/2010/main" val="33049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5483552"/>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dirty="0"/>
              <a:t>9.	Najpóźniej na dzień przed rozpoczęciem akcji przeszukiwania terenu, powiatowy lekarz weterynarii kontaktuje się z wybranym zakładem utylizacyjnym kategorii 1, znajdującym się w rejestrze zakładów prowadzonym przez </a:t>
            </a:r>
            <a:r>
              <a:rPr lang="pl-PL" dirty="0" err="1"/>
              <a:t>GLW</a:t>
            </a:r>
            <a:r>
              <a:rPr lang="pl-PL" dirty="0"/>
              <a:t> i ustala godzinę przyjazdu samochodu z zakładu utylizacyjnego do wyznaczonego przez PLW miejsca. Dokonując wyboru zakładu należy mieć na uwadze aby był on położony najbliżej miejsca odbioru zwłok dzików. Do miejsca tego dostarczane są zwłoki dzików lub ich części w sposób określony w pkt. 8.  </a:t>
            </a:r>
          </a:p>
          <a:p>
            <a:endParaRPr lang="pl-PL" dirty="0"/>
          </a:p>
          <a:p>
            <a:r>
              <a:rPr lang="pl-PL" dirty="0"/>
              <a:t>10.	Koszty utylizacji zwłok dzików lub ich części pokrywane są przez powiatowego lekarza weterynarii z rezerwy celowej na zwalczanie chorób zakaźnych zwierząt. Przy czym koszty ponoszone przez budżet państwa nie mogą być wyższe aniżeli te, które wskazano w przepisach rozporządzenia Rady Ministrów z dnia 27 stycznia 2015 r. w sprawie szczegółowego zakresu i sposobów realizacji niektórych zadań Agencji Restrukturyzacji i Modernizacji Rolnictwa (Dz.U. z 2015 r. poz. 187 ze zm.).</a:t>
            </a:r>
          </a:p>
        </p:txBody>
      </p:sp>
    </p:spTree>
    <p:extLst>
      <p:ext uri="{BB962C8B-B14F-4D97-AF65-F5344CB8AC3E}">
        <p14:creationId xmlns:p14="http://schemas.microsoft.com/office/powerpoint/2010/main" val="150656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6176050"/>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 i prowadzone zgodnie z procedurą:</a:t>
            </a:r>
          </a:p>
          <a:p>
            <a:r>
              <a:rPr lang="pl-PL" b="1" dirty="0"/>
              <a:t>Procedura przeszukiwania obszarów i zbierania zwłok dzików lub ich szczątków </a:t>
            </a:r>
          </a:p>
          <a:p>
            <a:endParaRPr lang="pl-PL" b="1" dirty="0"/>
          </a:p>
          <a:p>
            <a:r>
              <a:rPr lang="pl-PL" dirty="0"/>
              <a:t>11.	Skorzystanie z odstępstwa przewidzianego w art. 19 rozporządzenia 1069/2009 (zakopanie zwłok) jest możliwe jedynie w przypadkach nadzwyczajnych za zgodą PLW, tj. niemożliwości przetransportowania pojedynczych zwłok dzika, znalezionego w miejscu niedostępnym. Zwłoki te powinny być zakopane tak, aby uniemożliwić ich odkopanie przez dzikie zwierzęta. </a:t>
            </a:r>
          </a:p>
          <a:p>
            <a:endParaRPr lang="pl-PL" dirty="0"/>
          </a:p>
          <a:p>
            <a:r>
              <a:rPr lang="pl-PL" dirty="0"/>
              <a:t>12.1 Każdorazowo po zakończeniu czynności o których mowa w niniejszej procedurze, powiatowy lekarz weterynarii sporządza meldunek (załącznik nr 2) o przebiegu i efektach przeprowadzonych działań, przekazując go do Wojewódzkiego Centrum Zarzadzania Kryzysowego, wojewódzkiego lekarza weterynarii i Głównego Lekarza Weterynarii w terminie nie dłuższym niż 3 dni od zakończenia akcji. </a:t>
            </a:r>
          </a:p>
          <a:p>
            <a:endParaRPr lang="pl-PL" dirty="0"/>
          </a:p>
          <a:p>
            <a:r>
              <a:rPr lang="pl-PL" dirty="0"/>
              <a:t>12.2 </a:t>
            </a:r>
            <a:r>
              <a:rPr lang="pl-PL" dirty="0" err="1"/>
              <a:t>WCZK</a:t>
            </a:r>
            <a:r>
              <a:rPr lang="pl-PL" dirty="0"/>
              <a:t> są zobowiązane do składania raportów w tym zakresie do CZK MRiRW w cyklu dwutygodniowym.</a:t>
            </a:r>
          </a:p>
          <a:p>
            <a:endParaRPr lang="pl-PL" dirty="0"/>
          </a:p>
          <a:p>
            <a:pPr algn="just">
              <a:lnSpc>
                <a:spcPct val="150000"/>
              </a:lnSpc>
              <a:spcAft>
                <a:spcPts val="1000"/>
              </a:spcAft>
            </a:pPr>
            <a:endPar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1896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xmlns="" id="{F99ED924-6FF3-4A99-879F-79E501E4FC13}"/>
              </a:ext>
            </a:extLst>
          </p:cNvPr>
          <p:cNvSpPr/>
          <p:nvPr/>
        </p:nvSpPr>
        <p:spPr>
          <a:xfrm>
            <a:off x="251585" y="1251287"/>
            <a:ext cx="8393905" cy="4237057"/>
          </a:xfrm>
          <a:prstGeom prst="rect">
            <a:avLst/>
          </a:prstGeom>
        </p:spPr>
        <p:txBody>
          <a:bodyPr wrap="square">
            <a:spAutoFit/>
          </a:bodyPr>
          <a:lstStyle/>
          <a:p>
            <a:pPr algn="just">
              <a:lnSpc>
                <a:spcPct val="150000"/>
              </a:lnSpc>
              <a:spcAft>
                <a:spcPts val="1000"/>
              </a:spcAft>
            </a:pPr>
            <a:r>
              <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Poszukiwanie martwych dzików musi być uzgodnione z Powiatowym Lekarzem Weterynarii:</a:t>
            </a: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W miejscach stwierdzenia martwych dzików, padłych na ASF, należy przeprowadzić intensywne poszukiwanie kolejnych martwych osobników co maksymalnie 14 dni;</a:t>
            </a:r>
          </a:p>
          <a:p>
            <a:pPr marL="285750" indent="-285750" algn="just">
              <a:buFont typeface="Arial" panose="020B0604020202020204" pitchFamily="34" charset="0"/>
              <a:buChar char="•"/>
            </a:pPr>
            <a:endParaRPr lang="pl-PL"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Akcje poszukiwawczą należy przeprowadzić w promieniu o średnicy 1-3 km od lokalizacji martwego dzika;</a:t>
            </a:r>
          </a:p>
          <a:p>
            <a:pPr algn="just"/>
            <a:endParaRPr lang="pl-PL"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O lokalizacji martwego dzika informuje się PLW, dzika nie należy dotykać ale wyraźnie oznaczyć miejsce znalezienia w terenie;</a:t>
            </a:r>
          </a:p>
          <a:p>
            <a:pPr marL="285750" indent="-285750">
              <a:buFont typeface="Arial" panose="020B0604020202020204" pitchFamily="34" charset="0"/>
              <a:buChar char="•"/>
            </a:pPr>
            <a:endParaRPr lang="pl-PL"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pl-PL" dirty="0"/>
          </a:p>
          <a:p>
            <a:pPr algn="just">
              <a:lnSpc>
                <a:spcPct val="150000"/>
              </a:lnSpc>
              <a:spcAft>
                <a:spcPts val="1000"/>
              </a:spcAft>
            </a:pPr>
            <a:endParaRPr lang="pl-PL"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621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p:cNvSpPr txBox="1">
            <a:spLocks/>
          </p:cNvSpPr>
          <p:nvPr/>
        </p:nvSpPr>
        <p:spPr>
          <a:xfrm>
            <a:off x="28600" y="-171400"/>
            <a:ext cx="9115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800" dirty="0"/>
          </a:p>
        </p:txBody>
      </p:sp>
      <p:cxnSp>
        <p:nvCxnSpPr>
          <p:cNvPr id="10" name="Łącznik prosty 2"/>
          <p:cNvCxnSpPr/>
          <p:nvPr/>
        </p:nvCxnSpPr>
        <p:spPr>
          <a:xfrm>
            <a:off x="357188" y="1123950"/>
            <a:ext cx="8358187"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228602" y="1371600"/>
            <a:ext cx="4727784" cy="2308324"/>
          </a:xfrm>
          <a:prstGeom prst="rect">
            <a:avLst/>
          </a:prstGeom>
          <a:noFill/>
        </p:spPr>
        <p:txBody>
          <a:bodyPr wrap="square" rtlCol="0">
            <a:spAutoFit/>
          </a:bodyPr>
          <a:lstStyle/>
          <a:p>
            <a:r>
              <a:rPr lang="pl-PL" b="1" dirty="0"/>
              <a:t>Na dzień 17.01.2018 roku</a:t>
            </a:r>
          </a:p>
          <a:p>
            <a:endParaRPr lang="pl-PL" b="1" dirty="0"/>
          </a:p>
          <a:p>
            <a:r>
              <a:rPr lang="pl-PL" b="1" dirty="0"/>
              <a:t>Przypadki u dzików – 1013</a:t>
            </a:r>
          </a:p>
          <a:p>
            <a:endParaRPr lang="pl-PL" b="1" dirty="0"/>
          </a:p>
          <a:p>
            <a:r>
              <a:rPr lang="pl-PL" b="1" dirty="0"/>
              <a:t>Liczba ognisk u trzody chlewnej – 107</a:t>
            </a:r>
          </a:p>
          <a:p>
            <a:endParaRPr lang="pl-PL" b="1" dirty="0"/>
          </a:p>
          <a:p>
            <a:r>
              <a:rPr lang="pl-PL" b="1" dirty="0"/>
              <a:t>Wirus afrykańskiego pomoru świń wykryto na terenie Czech oraz Rumunii. </a:t>
            </a:r>
          </a:p>
        </p:txBody>
      </p:sp>
      <p:sp>
        <p:nvSpPr>
          <p:cNvPr id="9" name="Prostokąt 8">
            <a:extLst>
              <a:ext uri="{FF2B5EF4-FFF2-40B4-BE49-F238E27FC236}">
                <a16:creationId xmlns:a16="http://schemas.microsoft.com/office/drawing/2014/main" xmlns="" id="{E5C53D6A-F5D7-4362-BC2C-9C86C92CA381}"/>
              </a:ext>
            </a:extLst>
          </p:cNvPr>
          <p:cNvSpPr/>
          <p:nvPr/>
        </p:nvSpPr>
        <p:spPr>
          <a:xfrm>
            <a:off x="357187" y="363557"/>
            <a:ext cx="8358187" cy="400110"/>
          </a:xfrm>
          <a:prstGeom prst="rect">
            <a:avLst/>
          </a:prstGeom>
        </p:spPr>
        <p:txBody>
          <a:bodyPr wrap="square">
            <a:spAutoFit/>
          </a:bodyPr>
          <a:lstStyle/>
          <a:p>
            <a:r>
              <a:rPr lang="pl-PL" sz="2000" b="1" dirty="0"/>
              <a:t>Wirus afrykańskiego pomoru świń w Polsce w latach 2014-2017</a:t>
            </a:r>
            <a:endParaRPr lang="pl-PL" sz="2000" dirty="0"/>
          </a:p>
        </p:txBody>
      </p:sp>
      <p:pic>
        <p:nvPicPr>
          <p:cNvPr id="11" name="Picture 3" descr="C:\Users\User\Desktop\Konferencja SGGW 2016\PZŁ_transparent (2).png">
            <a:extLst>
              <a:ext uri="{FF2B5EF4-FFF2-40B4-BE49-F238E27FC236}">
                <a16:creationId xmlns:a16="http://schemas.microsoft.com/office/drawing/2014/main" xmlns="" id="{5D594433-866A-42FE-885D-30DCF9C4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137" y="-12703"/>
            <a:ext cx="1080120" cy="1090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570BD5B5-98D6-443F-AABE-B1C6AFBAAE76}"/>
              </a:ext>
            </a:extLst>
          </p:cNvPr>
          <p:cNvPicPr>
            <a:picLocks noChangeAspect="1" noChangeArrowheads="1"/>
          </p:cNvPicPr>
          <p:nvPr/>
        </p:nvPicPr>
        <p:blipFill>
          <a:blip r:embed="rId3" cstate="print"/>
          <a:srcRect/>
          <a:stretch>
            <a:fillRect/>
          </a:stretch>
        </p:blipFill>
        <p:spPr bwMode="auto">
          <a:xfrm>
            <a:off x="5070090" y="1236729"/>
            <a:ext cx="3960205" cy="553925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32802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4">
            <a:extLst>
              <a:ext uri="{FF2B5EF4-FFF2-40B4-BE49-F238E27FC236}">
                <a16:creationId xmlns:a16="http://schemas.microsoft.com/office/drawing/2014/main" xmlns="" id="{292F35E4-C483-42A2-8B8C-92E408711B02}"/>
              </a:ext>
            </a:extLst>
          </p:cNvPr>
          <p:cNvSpPr>
            <a:spLocks noChangeArrowheads="1"/>
          </p:cNvSpPr>
          <p:nvPr/>
        </p:nvSpPr>
        <p:spPr bwMode="auto">
          <a:xfrm>
            <a:off x="157654" y="1006910"/>
            <a:ext cx="8828690" cy="1938992"/>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177800" indent="-177800" defTabSz="622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555625" indent="-285750" defTabSz="6223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223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223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223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itchFamily="2" charset="2"/>
              <a:buChar char="Ø"/>
              <a:defRPr/>
            </a:pPr>
            <a:r>
              <a:rPr lang="pl-PL" altLang="pl-PL" sz="2000" b="1" dirty="0">
                <a:latin typeface="Candara" panose="020E0502030303020204" pitchFamily="34" charset="0"/>
              </a:rPr>
              <a:t>Organizowanie akcji aktywnego poszukiwania padłych dzików w dniach 06 – 16.12.2017 r., w powiecie piaseczyńskim – w sumie </a:t>
            </a:r>
            <a:r>
              <a:rPr lang="pl-PL" altLang="pl-PL" sz="2000" b="1" u="sng" dirty="0">
                <a:latin typeface="Candara" panose="020E0502030303020204" pitchFamily="34" charset="0"/>
              </a:rPr>
              <a:t>znaleziono 64 padłe dziki w tym: </a:t>
            </a:r>
          </a:p>
          <a:p>
            <a:pPr marL="0" indent="0" algn="just">
              <a:spcBef>
                <a:spcPct val="0"/>
              </a:spcBef>
              <a:buNone/>
              <a:defRPr/>
            </a:pPr>
            <a:r>
              <a:rPr lang="pl-PL" altLang="pl-PL" sz="2000" b="1" u="sng" dirty="0">
                <a:latin typeface="Candara" panose="020E0502030303020204" pitchFamily="34" charset="0"/>
              </a:rPr>
              <a:t>1) 5 szt. w dniu 06.12. oraz  1 szt. w dniu 07.12. – inne służby (Policja i </a:t>
            </a:r>
            <a:r>
              <a:rPr lang="pl-PL" altLang="pl-PL" sz="2000" b="1" u="sng" dirty="0" err="1">
                <a:latin typeface="Candara" panose="020E0502030303020204" pitchFamily="34" charset="0"/>
              </a:rPr>
              <a:t>PSP</a:t>
            </a:r>
            <a:r>
              <a:rPr lang="pl-PL" altLang="pl-PL" sz="2000" b="1" u="sng" dirty="0">
                <a:latin typeface="Candara" panose="020E0502030303020204" pitchFamily="34" charset="0"/>
              </a:rPr>
              <a:t>)</a:t>
            </a:r>
          </a:p>
          <a:p>
            <a:pPr marL="0" indent="0" algn="just">
              <a:spcBef>
                <a:spcPct val="0"/>
              </a:spcBef>
              <a:buNone/>
              <a:defRPr/>
            </a:pPr>
            <a:r>
              <a:rPr lang="pl-PL" altLang="pl-PL" sz="2000" b="1" u="sng" dirty="0">
                <a:latin typeface="Candara" panose="020E0502030303020204" pitchFamily="34" charset="0"/>
              </a:rPr>
              <a:t>2) 37 szt. w dniu 09.12. – myśliwi z K.Ł. „Szarak” we współpracy  z PLW.</a:t>
            </a:r>
          </a:p>
          <a:p>
            <a:pPr marL="0" indent="0" algn="just">
              <a:spcBef>
                <a:spcPct val="0"/>
              </a:spcBef>
              <a:buNone/>
              <a:defRPr/>
            </a:pPr>
            <a:r>
              <a:rPr lang="pl-PL" altLang="pl-PL" sz="2000" b="1" u="sng" dirty="0">
                <a:latin typeface="Candara" panose="020E0502030303020204" pitchFamily="34" charset="0"/>
              </a:rPr>
              <a:t>3) 22 szt. w dniu 16.12. – myśliwi z </a:t>
            </a:r>
            <a:r>
              <a:rPr lang="pl-PL" altLang="pl-PL" sz="2000" b="1" u="sng" dirty="0" err="1">
                <a:latin typeface="Candara" panose="020E0502030303020204" pitchFamily="34" charset="0"/>
              </a:rPr>
              <a:t>K.Ł</a:t>
            </a:r>
            <a:r>
              <a:rPr lang="pl-PL" altLang="pl-PL" sz="2000" b="1" u="sng" dirty="0">
                <a:latin typeface="Candara" panose="020E0502030303020204" pitchFamily="34" charset="0"/>
              </a:rPr>
              <a:t>. „Szarak” we współpracy  z PLW.</a:t>
            </a:r>
          </a:p>
        </p:txBody>
      </p:sp>
      <p:sp>
        <p:nvSpPr>
          <p:cNvPr id="7" name="Prostokąt 4">
            <a:extLst>
              <a:ext uri="{FF2B5EF4-FFF2-40B4-BE49-F238E27FC236}">
                <a16:creationId xmlns:a16="http://schemas.microsoft.com/office/drawing/2014/main" xmlns="" id="{FCD11595-3517-457F-82C6-6006053724C4}"/>
              </a:ext>
            </a:extLst>
          </p:cNvPr>
          <p:cNvSpPr>
            <a:spLocks noChangeArrowheads="1"/>
          </p:cNvSpPr>
          <p:nvPr/>
        </p:nvSpPr>
        <p:spPr bwMode="auto">
          <a:xfrm>
            <a:off x="157654" y="3442187"/>
            <a:ext cx="8828690" cy="3170099"/>
          </a:xfrm>
          <a:prstGeom prst="rect">
            <a:avLst/>
          </a:prstGeom>
          <a:ln/>
          <a:extLst/>
        </p:spPr>
        <p:style>
          <a:lnRef idx="2">
            <a:schemeClr val="accent3"/>
          </a:lnRef>
          <a:fillRef idx="1">
            <a:schemeClr val="lt1"/>
          </a:fillRef>
          <a:effectRef idx="0">
            <a:schemeClr val="accent3"/>
          </a:effectRef>
          <a:fontRef idx="minor">
            <a:schemeClr val="dk1"/>
          </a:fontRef>
        </p:style>
        <p:txBody>
          <a:bodyPr wrap="square">
            <a:spAutoFit/>
          </a:bodyPr>
          <a:lstStyle>
            <a:lvl1pPr marL="177800" indent="-177800" defTabSz="622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555625" indent="-285750" defTabSz="6223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223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223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223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223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Wingdings" pitchFamily="2" charset="2"/>
              <a:buChar char="Ø"/>
              <a:defRPr/>
            </a:pPr>
            <a:r>
              <a:rPr lang="pl-PL" altLang="pl-PL" sz="2000" b="1" dirty="0">
                <a:latin typeface="Candara" panose="020E0502030303020204" pitchFamily="34" charset="0"/>
              </a:rPr>
              <a:t>Powiat hajnowski  - akcja z udziałem Sił Zbrojnych RP, znaleziono 1 dzika, </a:t>
            </a:r>
            <a:br>
              <a:rPr lang="pl-PL" altLang="pl-PL" sz="2000" b="1" dirty="0">
                <a:latin typeface="Candara" panose="020E0502030303020204" pitchFamily="34" charset="0"/>
              </a:rPr>
            </a:br>
            <a:r>
              <a:rPr lang="pl-PL" altLang="pl-PL" sz="2000" b="1" dirty="0">
                <a:latin typeface="Candara" panose="020E0502030303020204" pitchFamily="34" charset="0"/>
              </a:rPr>
              <a:t>od którego pobrano próbki do badań – uzyskano wyniki ujemne;</a:t>
            </a:r>
          </a:p>
          <a:p>
            <a:pPr algn="just">
              <a:spcBef>
                <a:spcPct val="0"/>
              </a:spcBef>
              <a:buFont typeface="Wingdings" pitchFamily="2" charset="2"/>
              <a:buChar char="Ø"/>
              <a:defRPr/>
            </a:pPr>
            <a:endParaRPr lang="pl-PL" altLang="pl-PL" sz="2000" b="1" dirty="0">
              <a:latin typeface="Candara" panose="020E0502030303020204" pitchFamily="34" charset="0"/>
            </a:endParaRPr>
          </a:p>
          <a:p>
            <a:pPr algn="just">
              <a:spcBef>
                <a:spcPct val="0"/>
              </a:spcBef>
              <a:buFont typeface="Wingdings" pitchFamily="2" charset="2"/>
              <a:buChar char="Ø"/>
              <a:defRPr/>
            </a:pPr>
            <a:r>
              <a:rPr lang="pl-PL" altLang="pl-PL" sz="2000" b="1" dirty="0">
                <a:latin typeface="Candara" panose="020E0502030303020204" pitchFamily="34" charset="0"/>
              </a:rPr>
              <a:t>Powiat moniecki – aktywne poszukiwanie padłych dzików prowadzono </a:t>
            </a:r>
            <a:br>
              <a:rPr lang="pl-PL" altLang="pl-PL" sz="2000" b="1" dirty="0">
                <a:latin typeface="Candara" panose="020E0502030303020204" pitchFamily="34" charset="0"/>
              </a:rPr>
            </a:br>
            <a:r>
              <a:rPr lang="pl-PL" altLang="pl-PL" sz="2000" b="1" dirty="0">
                <a:latin typeface="Candara" panose="020E0502030303020204" pitchFamily="34" charset="0"/>
              </a:rPr>
              <a:t>na terenie Biebrzańskiego Parku Narodowego - nie znaleziono padłych dzików;</a:t>
            </a:r>
          </a:p>
          <a:p>
            <a:pPr algn="just">
              <a:spcBef>
                <a:spcPct val="0"/>
              </a:spcBef>
              <a:buFont typeface="Wingdings" pitchFamily="2" charset="2"/>
              <a:buChar char="Ø"/>
              <a:defRPr/>
            </a:pPr>
            <a:endParaRPr lang="pl-PL" altLang="pl-PL" sz="2000" b="1" dirty="0">
              <a:latin typeface="Candara" panose="020E0502030303020204" pitchFamily="34" charset="0"/>
            </a:endParaRPr>
          </a:p>
          <a:p>
            <a:pPr marL="0" indent="0" algn="just">
              <a:spcBef>
                <a:spcPct val="0"/>
              </a:spcBef>
              <a:buNone/>
              <a:defRPr/>
            </a:pPr>
            <a:endParaRPr lang="pl-PL" altLang="pl-PL" sz="2000" b="1" dirty="0">
              <a:latin typeface="Candara" panose="020E0502030303020204" pitchFamily="34" charset="0"/>
            </a:endParaRPr>
          </a:p>
          <a:p>
            <a:pPr algn="just">
              <a:spcBef>
                <a:spcPct val="0"/>
              </a:spcBef>
              <a:buFont typeface="Wingdings" pitchFamily="2" charset="2"/>
              <a:buChar char="Ø"/>
              <a:defRPr/>
            </a:pPr>
            <a:r>
              <a:rPr lang="pl-PL" altLang="pl-PL" sz="2000" b="1" dirty="0">
                <a:latin typeface="Candara" panose="020E0502030303020204" pitchFamily="34" charset="0"/>
              </a:rPr>
              <a:t>Wzmożona kontrola terenu Narwiańskiego Parku Narodowego - padłych dzików nie znaleziono</a:t>
            </a:r>
            <a:r>
              <a:rPr lang="pl-PL" altLang="pl-PL" sz="2000" b="1" dirty="0">
                <a:solidFill>
                  <a:srgbClr val="FF0000"/>
                </a:solidFill>
                <a:latin typeface="Candara" panose="020E0502030303020204" pitchFamily="34" charset="0"/>
              </a:rPr>
              <a:t> </a:t>
            </a:r>
          </a:p>
        </p:txBody>
      </p:sp>
    </p:spTree>
    <p:extLst>
      <p:ext uri="{BB962C8B-B14F-4D97-AF65-F5344CB8AC3E}">
        <p14:creationId xmlns:p14="http://schemas.microsoft.com/office/powerpoint/2010/main" val="1502962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a16="http://schemas.microsoft.com/office/drawing/2014/main" xmlns="" id="{EB502138-0F6B-4A10-9BBD-60C6BF5FA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8" y="1256743"/>
            <a:ext cx="4629796" cy="5020376"/>
          </a:xfrm>
          <a:prstGeom prst="rect">
            <a:avLst/>
          </a:prstGeom>
        </p:spPr>
      </p:pic>
      <p:sp>
        <p:nvSpPr>
          <p:cNvPr id="10" name="Owal 9">
            <a:extLst>
              <a:ext uri="{FF2B5EF4-FFF2-40B4-BE49-F238E27FC236}">
                <a16:creationId xmlns:a16="http://schemas.microsoft.com/office/drawing/2014/main" xmlns="" id="{63064548-3E52-4400-B413-0DF64711A1B6}"/>
              </a:ext>
            </a:extLst>
          </p:cNvPr>
          <p:cNvSpPr/>
          <p:nvPr/>
        </p:nvSpPr>
        <p:spPr>
          <a:xfrm>
            <a:off x="1928192" y="2981739"/>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xmlns="" id="{A4C14575-C98A-41B5-8433-A87B9C5B15CC}"/>
              </a:ext>
            </a:extLst>
          </p:cNvPr>
          <p:cNvSpPr/>
          <p:nvPr/>
        </p:nvSpPr>
        <p:spPr>
          <a:xfrm>
            <a:off x="2855844" y="4356653"/>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xmlns="" id="{9B7A5FBB-784D-4373-A65A-EC26D2B20C86}"/>
              </a:ext>
            </a:extLst>
          </p:cNvPr>
          <p:cNvSpPr/>
          <p:nvPr/>
        </p:nvSpPr>
        <p:spPr>
          <a:xfrm>
            <a:off x="2274522" y="4356653"/>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xmlns="" id="{37B992C3-D33D-4B9F-A636-8EF6250EF43E}"/>
              </a:ext>
            </a:extLst>
          </p:cNvPr>
          <p:cNvSpPr/>
          <p:nvPr/>
        </p:nvSpPr>
        <p:spPr>
          <a:xfrm>
            <a:off x="2473304" y="3320464"/>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xmlns="" id="{58510577-A770-472B-B9D5-5D2865D5CC89}"/>
              </a:ext>
            </a:extLst>
          </p:cNvPr>
          <p:cNvSpPr/>
          <p:nvPr/>
        </p:nvSpPr>
        <p:spPr>
          <a:xfrm>
            <a:off x="5327374" y="1789044"/>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xmlns="" id="{C237C5CD-F6BA-4A74-88BF-BA6539BAF718}"/>
              </a:ext>
            </a:extLst>
          </p:cNvPr>
          <p:cNvSpPr txBox="1"/>
          <p:nvPr/>
        </p:nvSpPr>
        <p:spPr>
          <a:xfrm>
            <a:off x="5535597" y="1712914"/>
            <a:ext cx="3251215" cy="923330"/>
          </a:xfrm>
          <a:prstGeom prst="rect">
            <a:avLst/>
          </a:prstGeom>
          <a:noFill/>
        </p:spPr>
        <p:txBody>
          <a:bodyPr wrap="square" rtlCol="0">
            <a:spAutoFit/>
          </a:bodyPr>
          <a:lstStyle/>
          <a:p>
            <a:r>
              <a:rPr lang="pl-PL" b="1" dirty="0"/>
              <a:t>Miejsce stwierdzenia dzika z ASF przed prowadzeniem poszukiwań przez myśliwych.</a:t>
            </a:r>
          </a:p>
        </p:txBody>
      </p:sp>
      <p:sp>
        <p:nvSpPr>
          <p:cNvPr id="18" name="pole tekstowe 17">
            <a:extLst>
              <a:ext uri="{FF2B5EF4-FFF2-40B4-BE49-F238E27FC236}">
                <a16:creationId xmlns:a16="http://schemas.microsoft.com/office/drawing/2014/main" xmlns="" id="{223B5CD2-6564-4570-963E-21287DB2BF39}"/>
              </a:ext>
            </a:extLst>
          </p:cNvPr>
          <p:cNvSpPr txBox="1"/>
          <p:nvPr/>
        </p:nvSpPr>
        <p:spPr>
          <a:xfrm>
            <a:off x="5323762" y="2812243"/>
            <a:ext cx="3785631" cy="1754326"/>
          </a:xfrm>
          <a:prstGeom prst="rect">
            <a:avLst/>
          </a:prstGeom>
          <a:noFill/>
        </p:spPr>
        <p:txBody>
          <a:bodyPr wrap="square" rtlCol="0">
            <a:spAutoFit/>
          </a:bodyPr>
          <a:lstStyle/>
          <a:p>
            <a:r>
              <a:rPr lang="pl-PL" b="1" dirty="0"/>
              <a:t>37 myśliwych z </a:t>
            </a:r>
            <a:r>
              <a:rPr lang="pl-PL" b="1" dirty="0" err="1"/>
              <a:t>WKŁ</a:t>
            </a:r>
            <a:r>
              <a:rPr lang="pl-PL" b="1" dirty="0"/>
              <a:t> 141 Szarak w Warszawie skontrolowało i przeszukało ok 450 ha obwodu w 7 h.</a:t>
            </a:r>
          </a:p>
          <a:p>
            <a:endParaRPr lang="pl-PL" b="1" dirty="0"/>
          </a:p>
          <a:p>
            <a:r>
              <a:rPr lang="pl-PL" b="1" dirty="0"/>
              <a:t>W czasie poszukiwań znaleziono 37 martwych dzików </a:t>
            </a:r>
          </a:p>
        </p:txBody>
      </p:sp>
      <p:sp>
        <p:nvSpPr>
          <p:cNvPr id="2" name="pole tekstowe 1">
            <a:extLst>
              <a:ext uri="{FF2B5EF4-FFF2-40B4-BE49-F238E27FC236}">
                <a16:creationId xmlns:a16="http://schemas.microsoft.com/office/drawing/2014/main" xmlns="" id="{26C604C4-3766-44F2-BD74-80883F86AA38}"/>
              </a:ext>
            </a:extLst>
          </p:cNvPr>
          <p:cNvSpPr txBox="1"/>
          <p:nvPr/>
        </p:nvSpPr>
        <p:spPr>
          <a:xfrm>
            <a:off x="6281530" y="1264833"/>
            <a:ext cx="1289135" cy="369332"/>
          </a:xfrm>
          <a:prstGeom prst="rect">
            <a:avLst/>
          </a:prstGeom>
          <a:noFill/>
        </p:spPr>
        <p:txBody>
          <a:bodyPr wrap="none" rtlCol="0">
            <a:spAutoFit/>
          </a:bodyPr>
          <a:lstStyle/>
          <a:p>
            <a:r>
              <a:rPr lang="pl-PL" b="1" dirty="0"/>
              <a:t>09.12.2017 </a:t>
            </a:r>
          </a:p>
        </p:txBody>
      </p:sp>
    </p:spTree>
    <p:extLst>
      <p:ext uri="{BB962C8B-B14F-4D97-AF65-F5344CB8AC3E}">
        <p14:creationId xmlns:p14="http://schemas.microsoft.com/office/powerpoint/2010/main" val="1681315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xmlns="" id="{022A403D-8C13-4CE0-B1F9-5AA2FBB8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8" y="1256743"/>
            <a:ext cx="4629796" cy="5020376"/>
          </a:xfrm>
          <a:prstGeom prst="rect">
            <a:avLst/>
          </a:prstGeom>
        </p:spPr>
      </p:pic>
      <p:sp>
        <p:nvSpPr>
          <p:cNvPr id="7" name="Owal 6">
            <a:extLst>
              <a:ext uri="{FF2B5EF4-FFF2-40B4-BE49-F238E27FC236}">
                <a16:creationId xmlns:a16="http://schemas.microsoft.com/office/drawing/2014/main" xmlns="" id="{90B48B2A-2A0D-45E2-9F53-FE3665060A1C}"/>
              </a:ext>
            </a:extLst>
          </p:cNvPr>
          <p:cNvSpPr/>
          <p:nvPr/>
        </p:nvSpPr>
        <p:spPr>
          <a:xfrm>
            <a:off x="1928192" y="2981739"/>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xmlns="" id="{88FDF136-8CB0-40CC-A3EF-11B8D13803EE}"/>
              </a:ext>
            </a:extLst>
          </p:cNvPr>
          <p:cNvSpPr/>
          <p:nvPr/>
        </p:nvSpPr>
        <p:spPr>
          <a:xfrm>
            <a:off x="2855844" y="4356653"/>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xmlns="" id="{97D518B6-32D7-453B-B40E-064A06296838}"/>
              </a:ext>
            </a:extLst>
          </p:cNvPr>
          <p:cNvSpPr/>
          <p:nvPr/>
        </p:nvSpPr>
        <p:spPr>
          <a:xfrm>
            <a:off x="2274522" y="4356653"/>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xmlns="" id="{A8A2D809-1E9F-42A8-8F56-E9248E18F573}"/>
              </a:ext>
            </a:extLst>
          </p:cNvPr>
          <p:cNvSpPr/>
          <p:nvPr/>
        </p:nvSpPr>
        <p:spPr>
          <a:xfrm>
            <a:off x="2473304" y="3320464"/>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xmlns="" id="{AC81BF34-C322-4E52-B162-7DE103AB644C}"/>
              </a:ext>
            </a:extLst>
          </p:cNvPr>
          <p:cNvSpPr/>
          <p:nvPr/>
        </p:nvSpPr>
        <p:spPr>
          <a:xfrm>
            <a:off x="5327374" y="1789044"/>
            <a:ext cx="198782" cy="217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xmlns="" id="{56DF2F47-BE68-4710-99BC-0ED55FE45473}"/>
              </a:ext>
            </a:extLst>
          </p:cNvPr>
          <p:cNvSpPr txBox="1"/>
          <p:nvPr/>
        </p:nvSpPr>
        <p:spPr>
          <a:xfrm>
            <a:off x="5535597" y="1712914"/>
            <a:ext cx="3280385" cy="369332"/>
          </a:xfrm>
          <a:prstGeom prst="rect">
            <a:avLst/>
          </a:prstGeom>
          <a:noFill/>
        </p:spPr>
        <p:txBody>
          <a:bodyPr wrap="none" rtlCol="0">
            <a:spAutoFit/>
          </a:bodyPr>
          <a:lstStyle/>
          <a:p>
            <a:r>
              <a:rPr lang="pl-PL" b="1" dirty="0"/>
              <a:t>Miejsce stwierdzenia dzika z ASF</a:t>
            </a:r>
          </a:p>
        </p:txBody>
      </p:sp>
      <p:sp>
        <p:nvSpPr>
          <p:cNvPr id="16" name="Prostokąt 15">
            <a:extLst>
              <a:ext uri="{FF2B5EF4-FFF2-40B4-BE49-F238E27FC236}">
                <a16:creationId xmlns:a16="http://schemas.microsoft.com/office/drawing/2014/main" xmlns="" id="{55550411-894B-47C7-8080-8E087AFCDDD4}"/>
              </a:ext>
            </a:extLst>
          </p:cNvPr>
          <p:cNvSpPr/>
          <p:nvPr/>
        </p:nvSpPr>
        <p:spPr>
          <a:xfrm>
            <a:off x="5178287" y="2325757"/>
            <a:ext cx="487017" cy="3661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xmlns="" id="{AFA5E3A0-1421-4025-AA2D-403FECBD8D9A}"/>
              </a:ext>
            </a:extLst>
          </p:cNvPr>
          <p:cNvSpPr txBox="1"/>
          <p:nvPr/>
        </p:nvSpPr>
        <p:spPr>
          <a:xfrm>
            <a:off x="5665304" y="2278251"/>
            <a:ext cx="3280385" cy="920560"/>
          </a:xfrm>
          <a:prstGeom prst="rect">
            <a:avLst/>
          </a:prstGeom>
          <a:noFill/>
        </p:spPr>
        <p:txBody>
          <a:bodyPr wrap="square" rtlCol="0">
            <a:spAutoFit/>
          </a:bodyPr>
          <a:lstStyle/>
          <a:p>
            <a:r>
              <a:rPr lang="pl-PL" b="1" dirty="0"/>
              <a:t>Miejsce znalezienia dzików z ASF w trakcie poszukiwań prowadzonych przez myśliwych</a:t>
            </a:r>
          </a:p>
        </p:txBody>
      </p:sp>
      <p:sp>
        <p:nvSpPr>
          <p:cNvPr id="18" name="Dowolny kształt: kształt 17">
            <a:extLst>
              <a:ext uri="{FF2B5EF4-FFF2-40B4-BE49-F238E27FC236}">
                <a16:creationId xmlns:a16="http://schemas.microsoft.com/office/drawing/2014/main" xmlns="" id="{C7BF5D35-672F-490A-A1C6-DF32187596C2}"/>
              </a:ext>
            </a:extLst>
          </p:cNvPr>
          <p:cNvSpPr/>
          <p:nvPr/>
        </p:nvSpPr>
        <p:spPr>
          <a:xfrm>
            <a:off x="2444750" y="3308350"/>
            <a:ext cx="254000" cy="273050"/>
          </a:xfrm>
          <a:custGeom>
            <a:avLst/>
            <a:gdLst>
              <a:gd name="connsiteX0" fmla="*/ 25400 w 254000"/>
              <a:gd name="connsiteY0" fmla="*/ 0 h 273050"/>
              <a:gd name="connsiteX1" fmla="*/ 0 w 254000"/>
              <a:gd name="connsiteY1" fmla="*/ 158750 h 273050"/>
              <a:gd name="connsiteX2" fmla="*/ 95250 w 254000"/>
              <a:gd name="connsiteY2" fmla="*/ 273050 h 273050"/>
              <a:gd name="connsiteX3" fmla="*/ 247650 w 254000"/>
              <a:gd name="connsiteY3" fmla="*/ 184150 h 273050"/>
              <a:gd name="connsiteX4" fmla="*/ 254000 w 254000"/>
              <a:gd name="connsiteY4" fmla="*/ 6350 h 273050"/>
              <a:gd name="connsiteX5" fmla="*/ 25400 w 254000"/>
              <a:gd name="connsiteY5"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 h="273050">
                <a:moveTo>
                  <a:pt x="25400" y="0"/>
                </a:moveTo>
                <a:lnTo>
                  <a:pt x="0" y="158750"/>
                </a:lnTo>
                <a:lnTo>
                  <a:pt x="95250" y="273050"/>
                </a:lnTo>
                <a:lnTo>
                  <a:pt x="247650" y="184150"/>
                </a:lnTo>
                <a:lnTo>
                  <a:pt x="254000" y="6350"/>
                </a:lnTo>
                <a:lnTo>
                  <a:pt x="25400" y="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Dowolny kształt: kształt 18">
            <a:extLst>
              <a:ext uri="{FF2B5EF4-FFF2-40B4-BE49-F238E27FC236}">
                <a16:creationId xmlns:a16="http://schemas.microsoft.com/office/drawing/2014/main" xmlns="" id="{11579DD6-2E94-4E8D-8222-B6D0CDCDE1DA}"/>
              </a:ext>
            </a:extLst>
          </p:cNvPr>
          <p:cNvSpPr/>
          <p:nvPr/>
        </p:nvSpPr>
        <p:spPr>
          <a:xfrm>
            <a:off x="2838450" y="3225800"/>
            <a:ext cx="152400" cy="184150"/>
          </a:xfrm>
          <a:custGeom>
            <a:avLst/>
            <a:gdLst>
              <a:gd name="connsiteX0" fmla="*/ 0 w 152400"/>
              <a:gd name="connsiteY0" fmla="*/ 146050 h 184150"/>
              <a:gd name="connsiteX1" fmla="*/ 82550 w 152400"/>
              <a:gd name="connsiteY1" fmla="*/ 184150 h 184150"/>
              <a:gd name="connsiteX2" fmla="*/ 152400 w 152400"/>
              <a:gd name="connsiteY2" fmla="*/ 69850 h 184150"/>
              <a:gd name="connsiteX3" fmla="*/ 114300 w 152400"/>
              <a:gd name="connsiteY3" fmla="*/ 0 h 184150"/>
              <a:gd name="connsiteX4" fmla="*/ 31750 w 152400"/>
              <a:gd name="connsiteY4" fmla="*/ 63500 h 184150"/>
              <a:gd name="connsiteX5" fmla="*/ 0 w 152400"/>
              <a:gd name="connsiteY5" fmla="*/ 14605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84150">
                <a:moveTo>
                  <a:pt x="0" y="146050"/>
                </a:moveTo>
                <a:lnTo>
                  <a:pt x="82550" y="184150"/>
                </a:lnTo>
                <a:lnTo>
                  <a:pt x="152400" y="69850"/>
                </a:lnTo>
                <a:lnTo>
                  <a:pt x="114300" y="0"/>
                </a:lnTo>
                <a:lnTo>
                  <a:pt x="31750" y="63500"/>
                </a:lnTo>
                <a:lnTo>
                  <a:pt x="0" y="14605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Dowolny kształt: kształt 19">
            <a:extLst>
              <a:ext uri="{FF2B5EF4-FFF2-40B4-BE49-F238E27FC236}">
                <a16:creationId xmlns:a16="http://schemas.microsoft.com/office/drawing/2014/main" xmlns="" id="{B61BF75D-5FE4-4E36-BF94-83839EDA38E4}"/>
              </a:ext>
            </a:extLst>
          </p:cNvPr>
          <p:cNvSpPr/>
          <p:nvPr/>
        </p:nvSpPr>
        <p:spPr>
          <a:xfrm>
            <a:off x="3073400" y="4254500"/>
            <a:ext cx="882650" cy="1092200"/>
          </a:xfrm>
          <a:custGeom>
            <a:avLst/>
            <a:gdLst>
              <a:gd name="connsiteX0" fmla="*/ 0 w 882650"/>
              <a:gd name="connsiteY0" fmla="*/ 158750 h 1092200"/>
              <a:gd name="connsiteX1" fmla="*/ 584200 w 882650"/>
              <a:gd name="connsiteY1" fmla="*/ 1092200 h 1092200"/>
              <a:gd name="connsiteX2" fmla="*/ 882650 w 882650"/>
              <a:gd name="connsiteY2" fmla="*/ 927100 h 1092200"/>
              <a:gd name="connsiteX3" fmla="*/ 482600 w 882650"/>
              <a:gd name="connsiteY3" fmla="*/ 387350 h 1092200"/>
              <a:gd name="connsiteX4" fmla="*/ 139700 w 882650"/>
              <a:gd name="connsiteY4" fmla="*/ 0 h 1092200"/>
              <a:gd name="connsiteX5" fmla="*/ 0 w 882650"/>
              <a:gd name="connsiteY5" fmla="*/ 15875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50" h="1092200">
                <a:moveTo>
                  <a:pt x="0" y="158750"/>
                </a:moveTo>
                <a:lnTo>
                  <a:pt x="584200" y="1092200"/>
                </a:lnTo>
                <a:lnTo>
                  <a:pt x="882650" y="927100"/>
                </a:lnTo>
                <a:lnTo>
                  <a:pt x="482600" y="387350"/>
                </a:lnTo>
                <a:lnTo>
                  <a:pt x="139700" y="0"/>
                </a:lnTo>
                <a:lnTo>
                  <a:pt x="0" y="15875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Dowolny kształt: kształt 20">
            <a:extLst>
              <a:ext uri="{FF2B5EF4-FFF2-40B4-BE49-F238E27FC236}">
                <a16:creationId xmlns:a16="http://schemas.microsoft.com/office/drawing/2014/main" xmlns="" id="{225B6A4E-E589-4A71-B3AD-F527684CAF28}"/>
              </a:ext>
            </a:extLst>
          </p:cNvPr>
          <p:cNvSpPr/>
          <p:nvPr/>
        </p:nvSpPr>
        <p:spPr>
          <a:xfrm>
            <a:off x="2457450" y="4286250"/>
            <a:ext cx="330200" cy="419100"/>
          </a:xfrm>
          <a:custGeom>
            <a:avLst/>
            <a:gdLst>
              <a:gd name="connsiteX0" fmla="*/ 50800 w 330200"/>
              <a:gd name="connsiteY0" fmla="*/ 177800 h 419100"/>
              <a:gd name="connsiteX1" fmla="*/ 177800 w 330200"/>
              <a:gd name="connsiteY1" fmla="*/ 419100 h 419100"/>
              <a:gd name="connsiteX2" fmla="*/ 330200 w 330200"/>
              <a:gd name="connsiteY2" fmla="*/ 254000 h 419100"/>
              <a:gd name="connsiteX3" fmla="*/ 133350 w 330200"/>
              <a:gd name="connsiteY3" fmla="*/ 6350 h 419100"/>
              <a:gd name="connsiteX4" fmla="*/ 0 w 330200"/>
              <a:gd name="connsiteY4" fmla="*/ 0 h 419100"/>
              <a:gd name="connsiteX5" fmla="*/ 50800 w 330200"/>
              <a:gd name="connsiteY5" fmla="*/ 1778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200" h="419100">
                <a:moveTo>
                  <a:pt x="50800" y="177800"/>
                </a:moveTo>
                <a:lnTo>
                  <a:pt x="177800" y="419100"/>
                </a:lnTo>
                <a:lnTo>
                  <a:pt x="330200" y="254000"/>
                </a:lnTo>
                <a:lnTo>
                  <a:pt x="133350" y="6350"/>
                </a:lnTo>
                <a:lnTo>
                  <a:pt x="0" y="0"/>
                </a:lnTo>
                <a:lnTo>
                  <a:pt x="50800" y="177800"/>
                </a:lnTo>
                <a:close/>
              </a:path>
            </a:pathLst>
          </a:cu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ole tekstowe 21">
            <a:extLst>
              <a:ext uri="{FF2B5EF4-FFF2-40B4-BE49-F238E27FC236}">
                <a16:creationId xmlns:a16="http://schemas.microsoft.com/office/drawing/2014/main" xmlns="" id="{A8247B9E-53E9-43CF-8565-B58F5D44A5EF}"/>
              </a:ext>
            </a:extLst>
          </p:cNvPr>
          <p:cNvSpPr txBox="1"/>
          <p:nvPr/>
        </p:nvSpPr>
        <p:spPr>
          <a:xfrm>
            <a:off x="5327374" y="3320463"/>
            <a:ext cx="3618315" cy="3139321"/>
          </a:xfrm>
          <a:prstGeom prst="rect">
            <a:avLst/>
          </a:prstGeom>
          <a:noFill/>
        </p:spPr>
        <p:txBody>
          <a:bodyPr wrap="square" rtlCol="0">
            <a:spAutoFit/>
          </a:bodyPr>
          <a:lstStyle/>
          <a:p>
            <a:r>
              <a:rPr lang="pl-PL" b="1" dirty="0"/>
              <a:t>Najdokładniej należy przeszukać teren w promieniu 1-2 km od stwierdzonego przypadku ASF u dzika</a:t>
            </a:r>
          </a:p>
          <a:p>
            <a:endParaRPr lang="pl-PL" b="1" dirty="0"/>
          </a:p>
          <a:p>
            <a:r>
              <a:rPr lang="pl-PL" b="1" dirty="0"/>
              <a:t>Działania należy kontynuować do momentu aż przestanie się znajdować kolejne martwe dziki oraz ponawiać po każdym kolejnym przypadku choroby stwierdzonym u dzika.</a:t>
            </a:r>
          </a:p>
        </p:txBody>
      </p:sp>
      <p:sp>
        <p:nvSpPr>
          <p:cNvPr id="23" name="pole tekstowe 22">
            <a:extLst>
              <a:ext uri="{FF2B5EF4-FFF2-40B4-BE49-F238E27FC236}">
                <a16:creationId xmlns:a16="http://schemas.microsoft.com/office/drawing/2014/main" xmlns="" id="{ED5D56C5-4E8E-4887-AFED-199F8D8F02B2}"/>
              </a:ext>
            </a:extLst>
          </p:cNvPr>
          <p:cNvSpPr txBox="1"/>
          <p:nvPr/>
        </p:nvSpPr>
        <p:spPr>
          <a:xfrm>
            <a:off x="6281530" y="1264833"/>
            <a:ext cx="1289135" cy="369332"/>
          </a:xfrm>
          <a:prstGeom prst="rect">
            <a:avLst/>
          </a:prstGeom>
          <a:noFill/>
        </p:spPr>
        <p:txBody>
          <a:bodyPr wrap="none" rtlCol="0">
            <a:spAutoFit/>
          </a:bodyPr>
          <a:lstStyle/>
          <a:p>
            <a:r>
              <a:rPr lang="pl-PL" b="1" dirty="0"/>
              <a:t>09.12.2017 </a:t>
            </a:r>
          </a:p>
        </p:txBody>
      </p:sp>
    </p:spTree>
    <p:extLst>
      <p:ext uri="{BB962C8B-B14F-4D97-AF65-F5344CB8AC3E}">
        <p14:creationId xmlns:p14="http://schemas.microsoft.com/office/powerpoint/2010/main" val="4039634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xmlns="" id="{06CB1584-AE4F-4E79-BBB2-33FE33F4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6" y="1361591"/>
            <a:ext cx="5250346" cy="5300349"/>
          </a:xfrm>
          <a:prstGeom prst="rect">
            <a:avLst/>
          </a:prstGeom>
        </p:spPr>
      </p:pic>
      <p:sp>
        <p:nvSpPr>
          <p:cNvPr id="6" name="Prostokąt 5">
            <a:extLst>
              <a:ext uri="{FF2B5EF4-FFF2-40B4-BE49-F238E27FC236}">
                <a16:creationId xmlns:a16="http://schemas.microsoft.com/office/drawing/2014/main" xmlns="" id="{24C0E3B8-0B5A-4102-BBD3-D358C2C6E666}"/>
              </a:ext>
            </a:extLst>
          </p:cNvPr>
          <p:cNvSpPr/>
          <p:nvPr/>
        </p:nvSpPr>
        <p:spPr>
          <a:xfrm>
            <a:off x="5893904" y="1517911"/>
            <a:ext cx="685800" cy="413924"/>
          </a:xfrm>
          <a:prstGeom prst="rect">
            <a:avLst/>
          </a:prstGeom>
          <a:solidFill>
            <a:schemeClr val="bg1">
              <a:lumMod val="50000"/>
            </a:schemeClr>
          </a:solid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xmlns="" id="{282A66B9-E6DE-4429-9B3F-C791A9D674DF}"/>
              </a:ext>
            </a:extLst>
          </p:cNvPr>
          <p:cNvSpPr txBox="1"/>
          <p:nvPr/>
        </p:nvSpPr>
        <p:spPr>
          <a:xfrm>
            <a:off x="6579703" y="1418667"/>
            <a:ext cx="2471829" cy="646331"/>
          </a:xfrm>
          <a:prstGeom prst="rect">
            <a:avLst/>
          </a:prstGeom>
          <a:noFill/>
        </p:spPr>
        <p:txBody>
          <a:bodyPr wrap="square" rtlCol="0">
            <a:spAutoFit/>
          </a:bodyPr>
          <a:lstStyle/>
          <a:p>
            <a:r>
              <a:rPr lang="pl-PL" dirty="0"/>
              <a:t>Obszar objęty kontrolą  w jeden dzień</a:t>
            </a:r>
          </a:p>
        </p:txBody>
      </p:sp>
    </p:spTree>
    <p:extLst>
      <p:ext uri="{BB962C8B-B14F-4D97-AF65-F5344CB8AC3E}">
        <p14:creationId xmlns:p14="http://schemas.microsoft.com/office/powerpoint/2010/main" val="1792899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Łącznik prosty 2">
            <a:extLst>
              <a:ext uri="{FF2B5EF4-FFF2-40B4-BE49-F238E27FC236}">
                <a16:creationId xmlns:a16="http://schemas.microsoft.com/office/drawing/2014/main" xmlns="" id="{91467B8D-1B49-4DED-AF23-5D0EBE9EDDCE}"/>
              </a:ext>
            </a:extLst>
          </p:cNvPr>
          <p:cNvCxnSpPr/>
          <p:nvPr/>
        </p:nvCxnSpPr>
        <p:spPr>
          <a:xfrm>
            <a:off x="357188" y="1123950"/>
            <a:ext cx="8358187"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az 5" descr="IMG_5355.JPG">
            <a:extLst>
              <a:ext uri="{FF2B5EF4-FFF2-40B4-BE49-F238E27FC236}">
                <a16:creationId xmlns:a16="http://schemas.microsoft.com/office/drawing/2014/main" xmlns="" id="{FEF42614-B6FA-449F-8F25-45BF64813A0F}"/>
              </a:ext>
            </a:extLst>
          </p:cNvPr>
          <p:cNvPicPr/>
          <p:nvPr/>
        </p:nvPicPr>
        <p:blipFill>
          <a:blip r:embed="rId3"/>
          <a:stretch>
            <a:fillRect/>
          </a:stretch>
        </p:blipFill>
        <p:spPr bwMode="auto">
          <a:xfrm>
            <a:off x="240631" y="1517911"/>
            <a:ext cx="3625515" cy="2326004"/>
          </a:xfrm>
          <a:prstGeom prst="rect">
            <a:avLst/>
          </a:prstGeom>
        </p:spPr>
      </p:pic>
      <p:pic>
        <p:nvPicPr>
          <p:cNvPr id="7" name="Obraz 6" descr="IMG_5356.JPG">
            <a:extLst>
              <a:ext uri="{FF2B5EF4-FFF2-40B4-BE49-F238E27FC236}">
                <a16:creationId xmlns:a16="http://schemas.microsoft.com/office/drawing/2014/main" xmlns="" id="{E576DE55-CFD2-490B-92CC-948E0657CFB1}"/>
              </a:ext>
            </a:extLst>
          </p:cNvPr>
          <p:cNvPicPr/>
          <p:nvPr/>
        </p:nvPicPr>
        <p:blipFill>
          <a:blip r:embed="rId4"/>
          <a:stretch>
            <a:fillRect/>
          </a:stretch>
        </p:blipFill>
        <p:spPr bwMode="auto">
          <a:xfrm>
            <a:off x="5277855" y="1370065"/>
            <a:ext cx="3024735" cy="2308536"/>
          </a:xfrm>
          <a:prstGeom prst="rect">
            <a:avLst/>
          </a:prstGeom>
        </p:spPr>
      </p:pic>
      <p:pic>
        <p:nvPicPr>
          <p:cNvPr id="9" name="Obraz 8" descr="IMG_5358.JPG">
            <a:extLst>
              <a:ext uri="{FF2B5EF4-FFF2-40B4-BE49-F238E27FC236}">
                <a16:creationId xmlns:a16="http://schemas.microsoft.com/office/drawing/2014/main" xmlns="" id="{C165CB9F-0F23-4C11-ABDD-E3934BCB7E61}"/>
              </a:ext>
            </a:extLst>
          </p:cNvPr>
          <p:cNvPicPr/>
          <p:nvPr/>
        </p:nvPicPr>
        <p:blipFill>
          <a:blip r:embed="rId5"/>
          <a:stretch>
            <a:fillRect/>
          </a:stretch>
        </p:blipFill>
        <p:spPr bwMode="auto">
          <a:xfrm>
            <a:off x="240630" y="4236288"/>
            <a:ext cx="3625516" cy="1920240"/>
          </a:xfrm>
          <a:prstGeom prst="rect">
            <a:avLst/>
          </a:prstGeom>
        </p:spPr>
      </p:pic>
      <p:pic>
        <p:nvPicPr>
          <p:cNvPr id="10" name="Obraz 9" descr="IMG_5359.JPG">
            <a:extLst>
              <a:ext uri="{FF2B5EF4-FFF2-40B4-BE49-F238E27FC236}">
                <a16:creationId xmlns:a16="http://schemas.microsoft.com/office/drawing/2014/main" xmlns="" id="{14CF856F-080E-48DF-BBF2-8EA43F98B1AB}"/>
              </a:ext>
            </a:extLst>
          </p:cNvPr>
          <p:cNvPicPr/>
          <p:nvPr/>
        </p:nvPicPr>
        <p:blipFill>
          <a:blip r:embed="rId6"/>
          <a:stretch>
            <a:fillRect/>
          </a:stretch>
        </p:blipFill>
        <p:spPr bwMode="auto">
          <a:xfrm>
            <a:off x="5213684" y="3923128"/>
            <a:ext cx="3153076" cy="2308536"/>
          </a:xfrm>
          <a:prstGeom prst="rect">
            <a:avLst/>
          </a:prstGeom>
        </p:spPr>
      </p:pic>
    </p:spTree>
    <p:extLst>
      <p:ext uri="{BB962C8B-B14F-4D97-AF65-F5344CB8AC3E}">
        <p14:creationId xmlns:p14="http://schemas.microsoft.com/office/powerpoint/2010/main" val="2011160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IMG_5360.JPG">
            <a:extLst>
              <a:ext uri="{FF2B5EF4-FFF2-40B4-BE49-F238E27FC236}">
                <a16:creationId xmlns:a16="http://schemas.microsoft.com/office/drawing/2014/main" xmlns="" id="{E3DD65D5-1A7C-4643-87DB-2EA40963F6CA}"/>
              </a:ext>
            </a:extLst>
          </p:cNvPr>
          <p:cNvPicPr/>
          <p:nvPr/>
        </p:nvPicPr>
        <p:blipFill>
          <a:blip r:embed="rId3"/>
          <a:stretch>
            <a:fillRect/>
          </a:stretch>
        </p:blipFill>
        <p:spPr bwMode="auto">
          <a:xfrm>
            <a:off x="254442" y="1754587"/>
            <a:ext cx="3233286" cy="2397493"/>
          </a:xfrm>
          <a:prstGeom prst="rect">
            <a:avLst/>
          </a:prstGeom>
        </p:spPr>
      </p:pic>
      <p:pic>
        <p:nvPicPr>
          <p:cNvPr id="6" name="Obraz 5" descr="IMG_5362.JPG">
            <a:extLst>
              <a:ext uri="{FF2B5EF4-FFF2-40B4-BE49-F238E27FC236}">
                <a16:creationId xmlns:a16="http://schemas.microsoft.com/office/drawing/2014/main" xmlns="" id="{99D064DF-81B5-4D49-ACEA-195375F8FF94}"/>
              </a:ext>
            </a:extLst>
          </p:cNvPr>
          <p:cNvPicPr/>
          <p:nvPr/>
        </p:nvPicPr>
        <p:blipFill>
          <a:blip r:embed="rId4"/>
          <a:stretch>
            <a:fillRect/>
          </a:stretch>
        </p:blipFill>
        <p:spPr bwMode="auto">
          <a:xfrm>
            <a:off x="4572001" y="1736956"/>
            <a:ext cx="3474136" cy="2384788"/>
          </a:xfrm>
          <a:prstGeom prst="rect">
            <a:avLst/>
          </a:prstGeom>
        </p:spPr>
      </p:pic>
      <p:pic>
        <p:nvPicPr>
          <p:cNvPr id="7" name="Obraz 6" descr="IMG_5369.JPG">
            <a:extLst>
              <a:ext uri="{FF2B5EF4-FFF2-40B4-BE49-F238E27FC236}">
                <a16:creationId xmlns:a16="http://schemas.microsoft.com/office/drawing/2014/main" xmlns="" id="{AA720692-53E1-4B6D-BCA1-622531E574DA}"/>
              </a:ext>
            </a:extLst>
          </p:cNvPr>
          <p:cNvPicPr/>
          <p:nvPr/>
        </p:nvPicPr>
        <p:blipFill>
          <a:blip r:embed="rId5"/>
          <a:stretch>
            <a:fillRect/>
          </a:stretch>
        </p:blipFill>
        <p:spPr bwMode="auto">
          <a:xfrm>
            <a:off x="254442" y="4297982"/>
            <a:ext cx="3474137" cy="2384788"/>
          </a:xfrm>
          <a:prstGeom prst="rect">
            <a:avLst/>
          </a:prstGeom>
        </p:spPr>
      </p:pic>
      <p:pic>
        <p:nvPicPr>
          <p:cNvPr id="9" name="Obraz 8" descr="IMG_5363.JPG">
            <a:extLst>
              <a:ext uri="{FF2B5EF4-FFF2-40B4-BE49-F238E27FC236}">
                <a16:creationId xmlns:a16="http://schemas.microsoft.com/office/drawing/2014/main" xmlns="" id="{EC6A0FD4-0BC3-4FB6-9415-308C679B1FA1}"/>
              </a:ext>
            </a:extLst>
          </p:cNvPr>
          <p:cNvPicPr/>
          <p:nvPr/>
        </p:nvPicPr>
        <p:blipFill>
          <a:blip r:embed="rId6"/>
          <a:stretch>
            <a:fillRect/>
          </a:stretch>
        </p:blipFill>
        <p:spPr bwMode="auto">
          <a:xfrm>
            <a:off x="4379495" y="4352357"/>
            <a:ext cx="3874970" cy="2174176"/>
          </a:xfrm>
          <a:prstGeom prst="rect">
            <a:avLst/>
          </a:prstGeom>
        </p:spPr>
      </p:pic>
    </p:spTree>
    <p:extLst>
      <p:ext uri="{BB962C8B-B14F-4D97-AF65-F5344CB8AC3E}">
        <p14:creationId xmlns:p14="http://schemas.microsoft.com/office/powerpoint/2010/main" val="2497421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IMG_5374.JPG">
            <a:extLst>
              <a:ext uri="{FF2B5EF4-FFF2-40B4-BE49-F238E27FC236}">
                <a16:creationId xmlns:a16="http://schemas.microsoft.com/office/drawing/2014/main" xmlns="" id="{A929B976-2285-4C69-A4A3-A9E114F8DC32}"/>
              </a:ext>
            </a:extLst>
          </p:cNvPr>
          <p:cNvPicPr/>
          <p:nvPr/>
        </p:nvPicPr>
        <p:blipFill>
          <a:blip r:embed="rId3"/>
          <a:stretch>
            <a:fillRect/>
          </a:stretch>
        </p:blipFill>
        <p:spPr bwMode="auto">
          <a:xfrm>
            <a:off x="5053261" y="1422202"/>
            <a:ext cx="3433013" cy="2246428"/>
          </a:xfrm>
          <a:prstGeom prst="rect">
            <a:avLst/>
          </a:prstGeom>
        </p:spPr>
      </p:pic>
      <p:pic>
        <p:nvPicPr>
          <p:cNvPr id="6" name="Obraz 5" descr="IMG_5376.JPG">
            <a:extLst>
              <a:ext uri="{FF2B5EF4-FFF2-40B4-BE49-F238E27FC236}">
                <a16:creationId xmlns:a16="http://schemas.microsoft.com/office/drawing/2014/main" xmlns="" id="{1611593A-D985-49E6-B613-2D9CA1BACB98}"/>
              </a:ext>
            </a:extLst>
          </p:cNvPr>
          <p:cNvPicPr/>
          <p:nvPr/>
        </p:nvPicPr>
        <p:blipFill>
          <a:blip r:embed="rId4"/>
          <a:stretch>
            <a:fillRect/>
          </a:stretch>
        </p:blipFill>
        <p:spPr bwMode="auto">
          <a:xfrm>
            <a:off x="622004" y="1289526"/>
            <a:ext cx="3804719" cy="2511779"/>
          </a:xfrm>
          <a:prstGeom prst="rect">
            <a:avLst/>
          </a:prstGeom>
        </p:spPr>
      </p:pic>
      <p:pic>
        <p:nvPicPr>
          <p:cNvPr id="7" name="Obraz 6" descr="IMG_5377.JPG">
            <a:extLst>
              <a:ext uri="{FF2B5EF4-FFF2-40B4-BE49-F238E27FC236}">
                <a16:creationId xmlns:a16="http://schemas.microsoft.com/office/drawing/2014/main" xmlns="" id="{7F93B4CB-34F0-4156-A1C3-40881C41CB1B}"/>
              </a:ext>
            </a:extLst>
          </p:cNvPr>
          <p:cNvPicPr/>
          <p:nvPr/>
        </p:nvPicPr>
        <p:blipFill>
          <a:blip r:embed="rId5"/>
          <a:stretch>
            <a:fillRect/>
          </a:stretch>
        </p:blipFill>
        <p:spPr bwMode="auto">
          <a:xfrm>
            <a:off x="4971681" y="3965294"/>
            <a:ext cx="3596172" cy="2246428"/>
          </a:xfrm>
          <a:prstGeom prst="rect">
            <a:avLst/>
          </a:prstGeom>
        </p:spPr>
      </p:pic>
      <p:pic>
        <p:nvPicPr>
          <p:cNvPr id="9" name="Obraz 8" descr="IMG_5392.JPG">
            <a:extLst>
              <a:ext uri="{FF2B5EF4-FFF2-40B4-BE49-F238E27FC236}">
                <a16:creationId xmlns:a16="http://schemas.microsoft.com/office/drawing/2014/main" xmlns="" id="{F592516A-55DC-44F0-96BB-ED0FF8540653}"/>
              </a:ext>
            </a:extLst>
          </p:cNvPr>
          <p:cNvPicPr/>
          <p:nvPr/>
        </p:nvPicPr>
        <p:blipFill>
          <a:blip r:embed="rId6"/>
          <a:stretch>
            <a:fillRect/>
          </a:stretch>
        </p:blipFill>
        <p:spPr bwMode="auto">
          <a:xfrm>
            <a:off x="437519" y="3965293"/>
            <a:ext cx="4173688" cy="2393331"/>
          </a:xfrm>
          <a:prstGeom prst="rect">
            <a:avLst/>
          </a:prstGeom>
        </p:spPr>
      </p:pic>
    </p:spTree>
    <p:extLst>
      <p:ext uri="{BB962C8B-B14F-4D97-AF65-F5344CB8AC3E}">
        <p14:creationId xmlns:p14="http://schemas.microsoft.com/office/powerpoint/2010/main" val="2477736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3756734" cy="369332"/>
          </a:xfrm>
          <a:prstGeom prst="rect">
            <a:avLst/>
          </a:prstGeom>
          <a:noFill/>
        </p:spPr>
        <p:txBody>
          <a:bodyPr wrap="none" rtlCol="0">
            <a:spAutoFit/>
          </a:bodyPr>
          <a:lstStyle/>
          <a:p>
            <a:r>
              <a:rPr lang="pl-PL" b="1" dirty="0"/>
              <a:t>POSZUKIWANIE MARTWYCH DZIKÓW</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xmlns="" id="{ED127E36-ACF2-4481-82A3-E16BB3E17830}"/>
              </a:ext>
            </a:extLst>
          </p:cNvPr>
          <p:cNvSpPr txBox="1"/>
          <p:nvPr/>
        </p:nvSpPr>
        <p:spPr>
          <a:xfrm>
            <a:off x="258418" y="1321904"/>
            <a:ext cx="8517834" cy="3416320"/>
          </a:xfrm>
          <a:prstGeom prst="rect">
            <a:avLst/>
          </a:prstGeom>
          <a:noFill/>
        </p:spPr>
        <p:txBody>
          <a:bodyPr wrap="square" rtlCol="0">
            <a:spAutoFit/>
          </a:bodyPr>
          <a:lstStyle/>
          <a:p>
            <a:pPr algn="just"/>
            <a:r>
              <a:rPr lang="pl-PL" b="1" dirty="0"/>
              <a:t>Jedynym sposobem na eliminację wirusa ASF z terenu obwodu łowieckiego to:</a:t>
            </a:r>
          </a:p>
          <a:p>
            <a:pPr algn="just"/>
            <a:endParaRPr lang="pl-PL" dirty="0"/>
          </a:p>
          <a:p>
            <a:pPr marL="342900" indent="-342900" algn="just">
              <a:buFont typeface="+mj-lt"/>
              <a:buAutoNum type="arabicPeriod"/>
            </a:pPr>
            <a:r>
              <a:rPr lang="pl-PL" dirty="0"/>
              <a:t>Ograniczenie do minimum zagęszczenia dzików na terenie obwodu (0,1 dzika na 1 km² = 1 dzik na 1000 ha)</a:t>
            </a:r>
          </a:p>
          <a:p>
            <a:pPr marL="342900" indent="-342900" algn="just">
              <a:buFont typeface="+mj-lt"/>
              <a:buAutoNum type="arabicPeriod"/>
            </a:pPr>
            <a:endParaRPr lang="pl-PL" dirty="0"/>
          </a:p>
          <a:p>
            <a:pPr marL="342900" indent="-342900" algn="just">
              <a:buFont typeface="+mj-lt"/>
              <a:buAutoNum type="arabicPeriod"/>
            </a:pPr>
            <a:r>
              <a:rPr lang="pl-PL" dirty="0"/>
              <a:t>Usuniecie wszystkich martwych dzików oraz ich fragmentów </a:t>
            </a:r>
          </a:p>
          <a:p>
            <a:pPr marL="342900" indent="-342900" algn="just">
              <a:buFont typeface="+mj-lt"/>
              <a:buAutoNum type="arabicPeriod"/>
            </a:pPr>
            <a:endParaRPr lang="pl-PL" dirty="0"/>
          </a:p>
          <a:p>
            <a:pPr marL="342900" indent="-342900" algn="just">
              <a:buFont typeface="+mj-lt"/>
              <a:buAutoNum type="arabicPeriod"/>
            </a:pPr>
            <a:r>
              <a:rPr lang="pl-PL" dirty="0"/>
              <a:t>Niedopuszczenie do odbudowania się populacji dzików przez okres co najmniej 2 lat</a:t>
            </a:r>
          </a:p>
          <a:p>
            <a:pPr marL="342900" indent="-342900" algn="just">
              <a:buFont typeface="+mj-lt"/>
              <a:buAutoNum type="arabicPeriod"/>
            </a:pPr>
            <a:endParaRPr lang="pl-PL" dirty="0"/>
          </a:p>
          <a:p>
            <a:pPr algn="just"/>
            <a:r>
              <a:rPr lang="pl-PL" b="1" dirty="0"/>
              <a:t>Mając na uwadze powyższe, akcje poszukiwania martwych dzików są jedynym skutecznym narzędziem na eliminację wirusa ASF z terenu obwodu łowieckiego i powinny być traktowane jako działania priorytetowe. </a:t>
            </a:r>
          </a:p>
        </p:txBody>
      </p:sp>
    </p:spTree>
    <p:extLst>
      <p:ext uri="{BB962C8B-B14F-4D97-AF65-F5344CB8AC3E}">
        <p14:creationId xmlns:p14="http://schemas.microsoft.com/office/powerpoint/2010/main" val="4186877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146952" y="126446"/>
            <a:ext cx="8035514" cy="646331"/>
          </a:xfrm>
          <a:prstGeom prst="rect">
            <a:avLst/>
          </a:prstGeom>
          <a:noFill/>
        </p:spPr>
        <p:txBody>
          <a:bodyPr wrap="square" rtlCol="0">
            <a:spAutoFit/>
          </a:bodyPr>
          <a:lstStyle/>
          <a:p>
            <a:r>
              <a:rPr lang="pl-PL" b="1" dirty="0"/>
              <a:t>DZIAŁANIA DZIERŻAWCY OBWODU ŁOWIECKIEGO PO STWIERDZENIU WIRUSA ASF NA TERENIE OBWODU</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xmlns="" id="{ED127E36-ACF2-4481-82A3-E16BB3E17830}"/>
              </a:ext>
            </a:extLst>
          </p:cNvPr>
          <p:cNvSpPr txBox="1"/>
          <p:nvPr/>
        </p:nvSpPr>
        <p:spPr>
          <a:xfrm>
            <a:off x="258418" y="1071843"/>
            <a:ext cx="8517834" cy="5632311"/>
          </a:xfrm>
          <a:prstGeom prst="rect">
            <a:avLst/>
          </a:prstGeom>
          <a:noFill/>
        </p:spPr>
        <p:txBody>
          <a:bodyPr wrap="square" rtlCol="0">
            <a:spAutoFit/>
          </a:bodyPr>
          <a:lstStyle/>
          <a:p>
            <a:pPr marL="285750" indent="-285750">
              <a:buFontTx/>
              <a:buChar char="-"/>
            </a:pPr>
            <a:r>
              <a:rPr lang="pl-PL" b="1" dirty="0"/>
              <a:t>Co da nam zredukowanie liczby dzików a co się stanie jeżeli tego nie zrobimy?</a:t>
            </a:r>
          </a:p>
          <a:p>
            <a:pPr marL="285750" indent="-285750">
              <a:buFontTx/>
              <a:buChar char="-"/>
            </a:pPr>
            <a:endParaRPr lang="pl-PL" dirty="0"/>
          </a:p>
          <a:p>
            <a:pPr algn="just"/>
            <a:r>
              <a:rPr lang="pl-PL" dirty="0"/>
              <a:t>Wirus nie zabija wszystkich dzików naraz, ale sukcesywnie przez okres zależny od zagęszczenia populacji. Jeżeli nie obniżymy liczebności populacji dzika w obwodzie łowieckim to tak jak w przypadku obwodu na Mazowszu, w przeciągu 2 miesięcy zostało znalezione 140 martwych dzików (obwód położony przy Warszawie – stały napływ dzików z miasta). Jeżeliby dokonać odstrzału jeszcze zdrowych dzików przychody ze sprzedaży tusz trafią do koła. Dziki w obwodzie i tak padną na ASF, tyle że bez przychodów finansowych dla dzierżawcy.</a:t>
            </a:r>
          </a:p>
          <a:p>
            <a:r>
              <a:rPr lang="pl-PL" dirty="0"/>
              <a:t/>
            </a:r>
            <a:br>
              <a:rPr lang="pl-PL" dirty="0"/>
            </a:br>
            <a:r>
              <a:rPr lang="pl-PL" dirty="0"/>
              <a:t/>
            </a:r>
            <a:br>
              <a:rPr lang="pl-PL" dirty="0"/>
            </a:br>
            <a:r>
              <a:rPr lang="pl-PL" b="1" dirty="0"/>
              <a:t>- Kto nas poinformuje o tym, że zostaliśmy objęci strefa i jaką? </a:t>
            </a:r>
          </a:p>
          <a:p>
            <a:r>
              <a:rPr lang="pl-PL" dirty="0"/>
              <a:t/>
            </a:r>
            <a:br>
              <a:rPr lang="pl-PL" dirty="0"/>
            </a:br>
            <a:r>
              <a:rPr lang="pl-PL" dirty="0"/>
              <a:t>Informacje o wystąpieniu choroby na naszym terenie koło otrzyma od powiatowego lekarza weterynarii lub/i zarządu okresowego lub/i starosty (powiatowego centrum zarządzania kryzysowego) lub/i gminy.</a:t>
            </a:r>
          </a:p>
          <a:p>
            <a:endParaRPr lang="pl-PL" dirty="0"/>
          </a:p>
          <a:p>
            <a:r>
              <a:rPr lang="pl-PL" dirty="0"/>
              <a:t>Informacje o strefach znajdują się na stronie Głównego Inspektoratu weterynarii</a:t>
            </a:r>
          </a:p>
          <a:p>
            <a:r>
              <a:rPr lang="pl-PL" dirty="0"/>
              <a:t>https://bip.wetgiw.gov.pl/asf/mapa/</a:t>
            </a:r>
          </a:p>
          <a:p>
            <a:endParaRPr lang="pl-PL" b="1" dirty="0"/>
          </a:p>
        </p:txBody>
      </p:sp>
    </p:spTree>
    <p:extLst>
      <p:ext uri="{BB962C8B-B14F-4D97-AF65-F5344CB8AC3E}">
        <p14:creationId xmlns:p14="http://schemas.microsoft.com/office/powerpoint/2010/main" val="2547143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146952" y="126446"/>
            <a:ext cx="8035514" cy="646331"/>
          </a:xfrm>
          <a:prstGeom prst="rect">
            <a:avLst/>
          </a:prstGeom>
          <a:noFill/>
        </p:spPr>
        <p:txBody>
          <a:bodyPr wrap="square" rtlCol="0">
            <a:spAutoFit/>
          </a:bodyPr>
          <a:lstStyle/>
          <a:p>
            <a:r>
              <a:rPr lang="pl-PL" b="1" dirty="0"/>
              <a:t>DZIAŁANIA DZIERŻAWCY OBWODU ŁOWIECKIEGO PO STWIERDZENIU WIRUSA ASF NA TERENIE OBWODU</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xmlns="" id="{ED127E36-ACF2-4481-82A3-E16BB3E17830}"/>
              </a:ext>
            </a:extLst>
          </p:cNvPr>
          <p:cNvSpPr txBox="1"/>
          <p:nvPr/>
        </p:nvSpPr>
        <p:spPr>
          <a:xfrm>
            <a:off x="188845" y="1250748"/>
            <a:ext cx="8517834" cy="4801314"/>
          </a:xfrm>
          <a:prstGeom prst="rect">
            <a:avLst/>
          </a:prstGeom>
          <a:noFill/>
        </p:spPr>
        <p:txBody>
          <a:bodyPr wrap="square" rtlCol="0">
            <a:spAutoFit/>
          </a:bodyPr>
          <a:lstStyle/>
          <a:p>
            <a:r>
              <a:rPr lang="pl-PL" b="1" dirty="0"/>
              <a:t>- Gdzie szukać informacji o restrykcjach? </a:t>
            </a:r>
          </a:p>
          <a:p>
            <a:endParaRPr lang="pl-PL" dirty="0"/>
          </a:p>
          <a:p>
            <a:r>
              <a:rPr lang="pl-PL" dirty="0"/>
              <a:t>O restrykcjach w związku z występowaniem ASF należy pytać powiatowego lekarza weterynarii właściwego dla położenia obwodu lub właściwy zarząd okręgowy.</a:t>
            </a:r>
          </a:p>
          <a:p>
            <a:endParaRPr lang="pl-PL" dirty="0"/>
          </a:p>
          <a:p>
            <a:r>
              <a:rPr lang="pl-PL" dirty="0"/>
              <a:t>Wykaz aktów prawnych dotyczących afrykańskiego pomoru świń znajduje się na stronie:</a:t>
            </a:r>
          </a:p>
          <a:p>
            <a:r>
              <a:rPr lang="pl-PL" dirty="0"/>
              <a:t>https://www.wetgiw.gov.pl/nadzor-weterynaryjny/przepisy-prawne</a:t>
            </a:r>
            <a:br>
              <a:rPr lang="pl-PL" dirty="0"/>
            </a:br>
            <a:r>
              <a:rPr lang="pl-PL" dirty="0"/>
              <a:t/>
            </a:r>
            <a:br>
              <a:rPr lang="pl-PL" dirty="0"/>
            </a:br>
            <a:r>
              <a:rPr lang="pl-PL" b="1" dirty="0"/>
              <a:t>- Dlaczego należy być w stałym kontakcie z PLW? </a:t>
            </a:r>
            <a:r>
              <a:rPr lang="pl-PL" dirty="0"/>
              <a:t/>
            </a:r>
            <a:br>
              <a:rPr lang="pl-PL" dirty="0"/>
            </a:br>
            <a:endParaRPr lang="pl-PL" dirty="0"/>
          </a:p>
          <a:p>
            <a:pPr algn="just"/>
            <a:r>
              <a:rPr lang="pl-PL" dirty="0"/>
              <a:t>Powiatowy lekarz weterynarii wydaje akty prawa miejscowego – rozporządzenia dotyczące odstrzału sanitarnego lub też w drodze decyzji wprowadza ograniczenia w wykonywaniu polowania na terenach obwodów łowieckich.</a:t>
            </a:r>
          </a:p>
          <a:p>
            <a:pPr algn="just"/>
            <a:r>
              <a:rPr lang="pl-PL" dirty="0"/>
              <a:t>Wskazuje miejsce przetrzymywania tusz dzików oraz ustala zasady współpracy z uwagi na wystąpienie choroby.</a:t>
            </a:r>
          </a:p>
          <a:p>
            <a:r>
              <a:rPr lang="pl-PL" dirty="0"/>
              <a:t/>
            </a:r>
            <a:br>
              <a:rPr lang="pl-PL" dirty="0"/>
            </a:br>
            <a:endParaRPr lang="pl-PL" b="1" dirty="0"/>
          </a:p>
        </p:txBody>
      </p:sp>
    </p:spTree>
    <p:extLst>
      <p:ext uri="{BB962C8B-B14F-4D97-AF65-F5344CB8AC3E}">
        <p14:creationId xmlns:p14="http://schemas.microsoft.com/office/powerpoint/2010/main" val="288290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2">
            <a:extLst>
              <a:ext uri="{FF2B5EF4-FFF2-40B4-BE49-F238E27FC236}">
                <a16:creationId xmlns:a16="http://schemas.microsoft.com/office/drawing/2014/main" xmlns="" id="{F0B5C93D-0F61-4CBF-B618-53B8BB0CAA2C}"/>
              </a:ext>
            </a:extLst>
          </p:cNvPr>
          <p:cNvSpPr txBox="1">
            <a:spLocks/>
          </p:cNvSpPr>
          <p:nvPr/>
        </p:nvSpPr>
        <p:spPr>
          <a:xfrm>
            <a:off x="214313" y="1311215"/>
            <a:ext cx="8715375" cy="50467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charset="0"/>
              <a:buNone/>
              <a:defRPr/>
            </a:pPr>
            <a:r>
              <a:rPr lang="pl-PL" sz="2400" dirty="0"/>
              <a:t>Czynnik etiologiczny:</a:t>
            </a:r>
          </a:p>
          <a:p>
            <a:pPr marL="0" indent="0" algn="just">
              <a:buFontTx/>
              <a:buChar char="-"/>
              <a:defRPr/>
            </a:pPr>
            <a:r>
              <a:rPr lang="pl-PL" sz="2400" dirty="0"/>
              <a:t> materiał genetyczny – DNA, </a:t>
            </a:r>
          </a:p>
          <a:p>
            <a:pPr marL="0" indent="0" algn="just">
              <a:buFontTx/>
              <a:buChar char="-"/>
              <a:defRPr/>
            </a:pPr>
            <a:r>
              <a:rPr lang="pl-PL" sz="2400" dirty="0"/>
              <a:t> wirus bardzo odporny na działanie czynników środowiskowych – temperatura, wilgotność, zmiany </a:t>
            </a:r>
            <a:r>
              <a:rPr lang="pl-PL" sz="2400" dirty="0" err="1"/>
              <a:t>pH</a:t>
            </a:r>
            <a:r>
              <a:rPr lang="pl-PL" sz="2400" dirty="0"/>
              <a:t>,</a:t>
            </a:r>
          </a:p>
          <a:p>
            <a:pPr marL="0" indent="0" algn="just">
              <a:buFontTx/>
              <a:buChar char="-"/>
              <a:defRPr/>
            </a:pPr>
            <a:r>
              <a:rPr lang="pl-PL" sz="2400" dirty="0"/>
              <a:t> wirus nie indukuje wytwarzania przeciwciał neutralizacyjnych, odporność organizmu bardzo słaba, zwierzęta nie uodporniają się na wirusa przez co wszystkie dziki i świnie są narażone na tą chorobę</a:t>
            </a:r>
          </a:p>
          <a:p>
            <a:pPr marL="0" indent="0" algn="just">
              <a:buFontTx/>
              <a:buChar char="-"/>
              <a:defRPr/>
            </a:pPr>
            <a:r>
              <a:rPr lang="pl-PL" sz="2400" dirty="0"/>
              <a:t> choroba zakaźna i zaraźliwa, śmiertelność 80 – 100 %,</a:t>
            </a:r>
          </a:p>
          <a:p>
            <a:pPr marL="0" indent="0" algn="just">
              <a:buFontTx/>
              <a:buChar char="-"/>
              <a:defRPr/>
            </a:pPr>
            <a:r>
              <a:rPr lang="pl-PL" sz="2400" dirty="0"/>
              <a:t> rezerwuar wirusa: dziki, świnie domowe; w Afryce dzikie świnie afrykańskie, guźce, kleszcze,</a:t>
            </a:r>
          </a:p>
          <a:p>
            <a:pPr marL="0" indent="0" algn="just">
              <a:buFontTx/>
              <a:buChar char="-"/>
              <a:defRPr/>
            </a:pPr>
            <a:r>
              <a:rPr lang="pl-PL" sz="2400" dirty="0"/>
              <a:t> obowiązuje zakaz leczenia, brak skutecznych leków, szczepionki,</a:t>
            </a:r>
          </a:p>
        </p:txBody>
      </p:sp>
    </p:spTree>
    <p:extLst>
      <p:ext uri="{BB962C8B-B14F-4D97-AF65-F5344CB8AC3E}">
        <p14:creationId xmlns:p14="http://schemas.microsoft.com/office/powerpoint/2010/main" val="1544161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146952" y="126446"/>
            <a:ext cx="8035514" cy="646331"/>
          </a:xfrm>
          <a:prstGeom prst="rect">
            <a:avLst/>
          </a:prstGeom>
          <a:noFill/>
        </p:spPr>
        <p:txBody>
          <a:bodyPr wrap="square" rtlCol="0">
            <a:spAutoFit/>
          </a:bodyPr>
          <a:lstStyle/>
          <a:p>
            <a:r>
              <a:rPr lang="pl-PL" b="1" dirty="0"/>
              <a:t>DZIAŁANIA DZIERŻAWCY OBWODU ŁOWIECKIEGO PO STWIERDZENIU WIRUSA ASF NA TERENIE OBWODU</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xmlns="" id="{ED127E36-ACF2-4481-82A3-E16BB3E17830}"/>
              </a:ext>
            </a:extLst>
          </p:cNvPr>
          <p:cNvSpPr txBox="1"/>
          <p:nvPr/>
        </p:nvSpPr>
        <p:spPr>
          <a:xfrm>
            <a:off x="188845" y="1250748"/>
            <a:ext cx="8517834" cy="5632311"/>
          </a:xfrm>
          <a:prstGeom prst="rect">
            <a:avLst/>
          </a:prstGeom>
          <a:noFill/>
        </p:spPr>
        <p:txBody>
          <a:bodyPr wrap="square" rtlCol="0">
            <a:spAutoFit/>
          </a:bodyPr>
          <a:lstStyle/>
          <a:p>
            <a:r>
              <a:rPr lang="pl-PL" b="1" dirty="0"/>
              <a:t>- Jak nabyć środki do odkażania i jak to fizycznie wykonywać poprawnie? </a:t>
            </a:r>
          </a:p>
          <a:p>
            <a:endParaRPr lang="pl-PL" dirty="0"/>
          </a:p>
          <a:p>
            <a:r>
              <a:rPr lang="pl-PL" dirty="0"/>
              <a:t>Należy nawiązać ścisłą współpracę z powiatowym lekarzem weterynarii, który powinien przeszkolić koła łowieckie w zakresie procedury odkażania odzieży, ludzi oraz samochodów po wykonywaniu polowania.</a:t>
            </a:r>
          </a:p>
          <a:p>
            <a:endParaRPr lang="pl-PL" dirty="0"/>
          </a:p>
          <a:p>
            <a:r>
              <a:rPr lang="pl-PL" dirty="0"/>
              <a:t>Powiatowy lekarz weterynarii powinien określić środki dopuszczone do stosowania podczas dezynfekcji a koło powinno nabyć ich wystarczającą ilość aby zabezpieczyć członków.</a:t>
            </a:r>
            <a:br>
              <a:rPr lang="pl-PL" dirty="0"/>
            </a:br>
            <a:r>
              <a:rPr lang="pl-PL" dirty="0"/>
              <a:t/>
            </a:r>
            <a:br>
              <a:rPr lang="pl-PL" dirty="0"/>
            </a:br>
            <a:r>
              <a:rPr lang="pl-PL" b="1" dirty="0"/>
              <a:t>- Odstrzał sanitarny, od czego zależy liczba dzików do odstrzału</a:t>
            </a:r>
            <a:endParaRPr lang="pl-PL" dirty="0"/>
          </a:p>
          <a:p>
            <a:r>
              <a:rPr lang="pl-PL" dirty="0"/>
              <a:t>Odstrzał sanitarny ma na celu ograniczenie populacji dzików i jest ustalany przez powiatowego/wojewódzkiego lekarza weterynarii z właściwym zarządem okręgowym PZŁ. O liczbie dzików do odstrzału w ramach odstrzału sanitarnego decyduje: </a:t>
            </a:r>
          </a:p>
          <a:p>
            <a:pPr marL="715963" indent="-285750">
              <a:buFont typeface="Arial" panose="020B0604020202020204" pitchFamily="34" charset="0"/>
              <a:buChar char="•"/>
            </a:pPr>
            <a:r>
              <a:rPr lang="pl-PL" dirty="0"/>
              <a:t>Wielkość </a:t>
            </a:r>
            <a:r>
              <a:rPr lang="pl-PL" dirty="0" err="1"/>
              <a:t>RPŁ</a:t>
            </a:r>
            <a:endParaRPr lang="pl-PL" dirty="0"/>
          </a:p>
          <a:p>
            <a:pPr marL="715963" indent="-285750">
              <a:buFont typeface="Arial" panose="020B0604020202020204" pitchFamily="34" charset="0"/>
              <a:buChar char="•"/>
            </a:pPr>
            <a:r>
              <a:rPr lang="pl-PL" dirty="0"/>
              <a:t>Stopień zrealizowania</a:t>
            </a:r>
          </a:p>
          <a:p>
            <a:pPr marL="715963" indent="-285750">
              <a:buFont typeface="Arial" panose="020B0604020202020204" pitchFamily="34" charset="0"/>
              <a:buChar char="•"/>
            </a:pPr>
            <a:r>
              <a:rPr lang="pl-PL" dirty="0"/>
              <a:t>Realny stan populacji dzików</a:t>
            </a:r>
          </a:p>
          <a:p>
            <a:pPr marL="715963" indent="-285750">
              <a:buFont typeface="Arial" panose="020B0604020202020204" pitchFamily="34" charset="0"/>
              <a:buChar char="•"/>
            </a:pPr>
            <a:r>
              <a:rPr lang="pl-PL" dirty="0"/>
              <a:t>Zagrożenie epizootyczne wynikające z aktualnej sytuacji</a:t>
            </a:r>
          </a:p>
          <a:p>
            <a:endParaRPr lang="pl-PL" dirty="0"/>
          </a:p>
          <a:p>
            <a:endParaRPr lang="pl-PL" dirty="0"/>
          </a:p>
        </p:txBody>
      </p:sp>
    </p:spTree>
    <p:extLst>
      <p:ext uri="{BB962C8B-B14F-4D97-AF65-F5344CB8AC3E}">
        <p14:creationId xmlns:p14="http://schemas.microsoft.com/office/powerpoint/2010/main" val="34081702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146952" y="126446"/>
            <a:ext cx="8035514" cy="646331"/>
          </a:xfrm>
          <a:prstGeom prst="rect">
            <a:avLst/>
          </a:prstGeom>
          <a:noFill/>
        </p:spPr>
        <p:txBody>
          <a:bodyPr wrap="square" rtlCol="0">
            <a:spAutoFit/>
          </a:bodyPr>
          <a:lstStyle/>
          <a:p>
            <a:r>
              <a:rPr lang="pl-PL" b="1" dirty="0"/>
              <a:t>DZIAŁANIA DZIERŻAWCY OBWODU ŁOWIECKIEGO PO STWIERDZENIU WIRUSA ASF NA TERENIE OBWODU</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xmlns="" id="{ED127E36-ACF2-4481-82A3-E16BB3E17830}"/>
              </a:ext>
            </a:extLst>
          </p:cNvPr>
          <p:cNvSpPr txBox="1"/>
          <p:nvPr/>
        </p:nvSpPr>
        <p:spPr>
          <a:xfrm>
            <a:off x="188845" y="1250748"/>
            <a:ext cx="8517834" cy="5355312"/>
          </a:xfrm>
          <a:prstGeom prst="rect">
            <a:avLst/>
          </a:prstGeom>
          <a:noFill/>
        </p:spPr>
        <p:txBody>
          <a:bodyPr wrap="square" rtlCol="0">
            <a:spAutoFit/>
          </a:bodyPr>
          <a:lstStyle/>
          <a:p>
            <a:pPr marL="285750" indent="-285750">
              <a:buFontTx/>
              <a:buChar char="-"/>
            </a:pPr>
            <a:r>
              <a:rPr lang="pl-PL" b="1" dirty="0"/>
              <a:t>Kto może prowadzić odstrzał sanitarny? </a:t>
            </a:r>
          </a:p>
          <a:p>
            <a:r>
              <a:rPr lang="pl-PL" dirty="0"/>
              <a:t>Obwiązek wykonania odstrzału sanitarnego nałożony jest na dzierżawcę/zarządcę obwodu łowieckiego i to te podmioty (koła łowieckie i </a:t>
            </a:r>
            <a:r>
              <a:rPr lang="pl-PL" dirty="0" err="1"/>
              <a:t>OHZ</a:t>
            </a:r>
            <a:r>
              <a:rPr lang="pl-PL" dirty="0"/>
              <a:t>) ustalają osoby, które będą dokonywały odstrzału. </a:t>
            </a:r>
            <a:r>
              <a:rPr lang="pl-PL" b="1" dirty="0"/>
              <a:t>Odstrzał sanitarny nie jest polowaniem. </a:t>
            </a:r>
            <a:r>
              <a:rPr lang="pl-PL" dirty="0"/>
              <a:t>Za odstrzał sanitarny przysługuje myśliwemu ekwiwalent zgodnie z art. </a:t>
            </a:r>
            <a:r>
              <a:rPr lang="pl-PL" dirty="0" err="1"/>
              <a:t>47a</a:t>
            </a:r>
            <a:r>
              <a:rPr lang="pl-PL" dirty="0"/>
              <a:t> ustawy o ochronie zdrowia zwierząt i zwalczaniu chorób zakaźnych (80% kwoty ryczałtu).</a:t>
            </a:r>
          </a:p>
          <a:p>
            <a:pPr marL="285750" indent="-285750">
              <a:buFontTx/>
              <a:buChar char="-"/>
            </a:pPr>
            <a:endParaRPr lang="pl-PL" dirty="0"/>
          </a:p>
          <a:p>
            <a:pPr marL="285750" indent="-285750">
              <a:buFontTx/>
              <a:buChar char="-"/>
            </a:pPr>
            <a:r>
              <a:rPr lang="pl-PL" b="1" dirty="0"/>
              <a:t>Dlaczego strzelanie loch jest konieczne</a:t>
            </a:r>
          </a:p>
          <a:p>
            <a:pPr algn="just"/>
            <a:r>
              <a:rPr lang="pl-PL" dirty="0"/>
              <a:t>Przyrost populacji dzików uzależniony jest od liczby loch w populacji skuteczne zmniejszenie liczby dużych samic spowoduje mniejszy przyrost zrealizowany co przełoży się na mniejszą liczbę dzików. Duże dziki (lochy i odyńce) z uwagi na największe rozmiary ciała padają na afrykański pomór świń jako pierwsze, pozostawione same warchlaki i tak skazane są na śmierć. Dlatego też tak ważne jest ograniczenie przyrostu populacji. </a:t>
            </a:r>
          </a:p>
          <a:p>
            <a:pPr algn="just"/>
            <a:endParaRPr lang="pl-PL" dirty="0"/>
          </a:p>
          <a:p>
            <a:pPr marL="285750" indent="-285750" algn="just">
              <a:buFontTx/>
              <a:buChar char="-"/>
            </a:pPr>
            <a:r>
              <a:rPr lang="pl-PL" b="1" dirty="0"/>
              <a:t>Co nam da redukcja dzików przed „przyjściem” choroby</a:t>
            </a:r>
          </a:p>
          <a:p>
            <a:pPr algn="just"/>
            <a:r>
              <a:rPr lang="pl-PL" dirty="0"/>
              <a:t>Dzik padły na asf to starty finansowe koła - albo my go zastrzelimy i zarobimy albo... asf go zabije i niczego nie dostaniemy poza problemami z </a:t>
            </a:r>
            <a:r>
              <a:rPr lang="pl-PL" dirty="0" err="1"/>
              <a:t>ZO</a:t>
            </a:r>
            <a:r>
              <a:rPr lang="pl-PL" dirty="0"/>
              <a:t> PZŁ i PLW a jeżeli koło będzie musiało wykonać odstrzał sanitarny i go nie zrealizuje to w najgorszym wypadku straci obwód łowiecki.</a:t>
            </a:r>
            <a:endParaRPr lang="pl-PL" b="1" dirty="0"/>
          </a:p>
        </p:txBody>
      </p:sp>
    </p:spTree>
    <p:extLst>
      <p:ext uri="{BB962C8B-B14F-4D97-AF65-F5344CB8AC3E}">
        <p14:creationId xmlns:p14="http://schemas.microsoft.com/office/powerpoint/2010/main" val="320613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2">
            <a:extLst>
              <a:ext uri="{FF2B5EF4-FFF2-40B4-BE49-F238E27FC236}">
                <a16:creationId xmlns:a16="http://schemas.microsoft.com/office/drawing/2014/main" xmlns="" id="{C57706C1-6D82-4B26-96BA-56528D7989C8}"/>
              </a:ext>
            </a:extLst>
          </p:cNvPr>
          <p:cNvSpPr txBox="1">
            <a:spLocks/>
          </p:cNvSpPr>
          <p:nvPr/>
        </p:nvSpPr>
        <p:spPr>
          <a:xfrm>
            <a:off x="214313" y="1500188"/>
            <a:ext cx="8715375" cy="48577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charset="0"/>
              <a:buNone/>
              <a:defRPr/>
            </a:pPr>
            <a:r>
              <a:rPr lang="pl-PL" sz="2400" dirty="0"/>
              <a:t> Zasadnicze straty związane z wystąpieniem ASF w krajach eksportujących świnie lub wieprzowinę związane są z całkowitym zablokowaniem importu świń oraz mięsa wieprzowego z krajów dotkniętych ASF przez kraje wolne od tej choroby.</a:t>
            </a:r>
          </a:p>
          <a:p>
            <a:pPr marL="0" indent="0" algn="just">
              <a:buFont typeface="Arial" charset="0"/>
              <a:buNone/>
              <a:defRPr/>
            </a:pPr>
            <a:endParaRPr lang="pl-PL" sz="2400" dirty="0"/>
          </a:p>
          <a:p>
            <a:pPr marL="0" indent="0" algn="just">
              <a:buFont typeface="Arial" charset="0"/>
              <a:buNone/>
              <a:defRPr/>
            </a:pPr>
            <a:r>
              <a:rPr lang="pl-PL" sz="2400" dirty="0"/>
              <a:t>Z uwagi na brak szczepionki przeciw ASF, zwalczanie choroby odbywa się wyłącznie metodami administracyjnymi poprzez wybijanie zwierząt chorych.</a:t>
            </a:r>
            <a:endParaRPr lang="pl-PL"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176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2">
            <a:extLst>
              <a:ext uri="{FF2B5EF4-FFF2-40B4-BE49-F238E27FC236}">
                <a16:creationId xmlns:a16="http://schemas.microsoft.com/office/drawing/2014/main" xmlns="" id="{A14F82CD-CCBE-4762-A6DC-93B382C56278}"/>
              </a:ext>
            </a:extLst>
          </p:cNvPr>
          <p:cNvSpPr txBox="1">
            <a:spLocks/>
          </p:cNvSpPr>
          <p:nvPr/>
        </p:nvSpPr>
        <p:spPr>
          <a:xfrm>
            <a:off x="142875" y="1500188"/>
            <a:ext cx="8858250" cy="4786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charset="0"/>
              <a:buNone/>
              <a:defRPr/>
            </a:pPr>
            <a:r>
              <a:rPr lang="pl-PL" sz="2400" dirty="0"/>
              <a:t>Głównymi czynnikami stwarzającymi ryzyko wyprowadzenia wirusa </a:t>
            </a:r>
            <a:r>
              <a:rPr lang="pl-PL" sz="2400" dirty="0" err="1"/>
              <a:t>ASF</a:t>
            </a:r>
            <a:r>
              <a:rPr lang="pl-PL" sz="2400" dirty="0"/>
              <a:t> są:</a:t>
            </a:r>
          </a:p>
          <a:p>
            <a:pPr algn="just">
              <a:buFont typeface="Arial" charset="0"/>
              <a:buChar char="•"/>
              <a:defRPr/>
            </a:pPr>
            <a:r>
              <a:rPr lang="pl-PL" sz="2400" dirty="0"/>
              <a:t>obecność ASF w populacji dzików;</a:t>
            </a:r>
          </a:p>
          <a:p>
            <a:pPr algn="just">
              <a:buFont typeface="Arial" charset="0"/>
              <a:buChar char="•"/>
              <a:defRPr/>
            </a:pPr>
            <a:r>
              <a:rPr lang="pl-PL" sz="2400" dirty="0"/>
              <a:t>bardzo duża skala nielegalnego obrotu świniami oraz wieprzowiną i brak skutecznego nadzoru nad obrotem trzoda chlewną;</a:t>
            </a:r>
          </a:p>
          <a:p>
            <a:pPr algn="just">
              <a:buFont typeface="Arial" charset="0"/>
              <a:buChar char="•"/>
              <a:defRPr/>
            </a:pPr>
            <a:r>
              <a:rPr lang="pl-PL" sz="2400" dirty="0"/>
              <a:t>żywienie świń odpadkami spożywczymi; </a:t>
            </a:r>
          </a:p>
          <a:p>
            <a:pPr algn="just">
              <a:buFont typeface="Arial" charset="0"/>
              <a:buChar char="•"/>
              <a:defRPr/>
            </a:pPr>
            <a:r>
              <a:rPr lang="pl-PL" sz="2400" dirty="0"/>
              <a:t>brak dobrej infrastruktury (również w kontekście bioasekuracji) w obszarze chowu i hodowli świń;</a:t>
            </a:r>
          </a:p>
          <a:p>
            <a:pPr algn="just">
              <a:buFont typeface="Arial" charset="0"/>
              <a:buChar char="•"/>
              <a:defRPr/>
            </a:pPr>
            <a:r>
              <a:rPr lang="pl-PL" sz="2400" dirty="0"/>
              <a:t>ograniczone środki finansowe przeznaczane na zwalczanie </a:t>
            </a:r>
            <a:r>
              <a:rPr lang="pl-PL" sz="2400" dirty="0" err="1"/>
              <a:t>ASF</a:t>
            </a:r>
            <a:r>
              <a:rPr lang="pl-PL" sz="2400" dirty="0"/>
              <a:t>;</a:t>
            </a:r>
          </a:p>
          <a:p>
            <a:pPr algn="just">
              <a:buFont typeface="Arial" charset="0"/>
              <a:buChar char="•"/>
              <a:defRPr/>
            </a:pPr>
            <a:r>
              <a:rPr lang="pl-PL" sz="2400" dirty="0"/>
              <a:t>przemyt żywności i swobodny przepływ osób.</a:t>
            </a:r>
          </a:p>
          <a:p>
            <a:pPr algn="just">
              <a:buFont typeface="Arial" charset="0"/>
              <a:buNone/>
              <a:defRPr/>
            </a:pPr>
            <a:endParaRPr lang="pl-PL" sz="2400" dirty="0"/>
          </a:p>
        </p:txBody>
      </p:sp>
    </p:spTree>
    <p:extLst>
      <p:ext uri="{BB962C8B-B14F-4D97-AF65-F5344CB8AC3E}">
        <p14:creationId xmlns:p14="http://schemas.microsoft.com/office/powerpoint/2010/main" val="232791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a:extLst>
              <a:ext uri="{FF2B5EF4-FFF2-40B4-BE49-F238E27FC236}">
                <a16:creationId xmlns:a16="http://schemas.microsoft.com/office/drawing/2014/main" xmlns="" id="{864A9F13-FD36-45B2-A15F-CA04FD5ABCC9}"/>
              </a:ext>
            </a:extLst>
          </p:cNvPr>
          <p:cNvCxnSpPr>
            <a:cxnSpLocks/>
          </p:cNvCxnSpPr>
          <p:nvPr/>
        </p:nvCxnSpPr>
        <p:spPr>
          <a:xfrm>
            <a:off x="258418" y="954157"/>
            <a:ext cx="86470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ole tekstowe 10">
            <a:extLst>
              <a:ext uri="{FF2B5EF4-FFF2-40B4-BE49-F238E27FC236}">
                <a16:creationId xmlns:a16="http://schemas.microsoft.com/office/drawing/2014/main" xmlns="" id="{F7BA8E69-5814-45BD-8DEB-D9228C6F2AF2}"/>
              </a:ext>
            </a:extLst>
          </p:cNvPr>
          <p:cNvSpPr txBox="1"/>
          <p:nvPr/>
        </p:nvSpPr>
        <p:spPr>
          <a:xfrm>
            <a:off x="258418" y="327991"/>
            <a:ext cx="2793201" cy="369332"/>
          </a:xfrm>
          <a:prstGeom prst="rect">
            <a:avLst/>
          </a:prstGeom>
          <a:noFill/>
        </p:spPr>
        <p:txBody>
          <a:bodyPr wrap="none" rtlCol="0">
            <a:spAutoFit/>
          </a:bodyPr>
          <a:lstStyle/>
          <a:p>
            <a:r>
              <a:rPr lang="pl-PL" b="1" dirty="0"/>
              <a:t>AFRYKAŃSKI POMÓR ŚWIŃ</a:t>
            </a:r>
          </a:p>
        </p:txBody>
      </p:sp>
      <p:pic>
        <p:nvPicPr>
          <p:cNvPr id="12" name="Picture 3" descr="C:\Users\User\Desktop\Konferencja SGGW 2016\PZŁ_transparent (2).png">
            <a:extLst>
              <a:ext uri="{FF2B5EF4-FFF2-40B4-BE49-F238E27FC236}">
                <a16:creationId xmlns:a16="http://schemas.microsoft.com/office/drawing/2014/main" xmlns="" id="{2E3A27FA-9EB0-47DE-AB87-659420081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932" y="126446"/>
            <a:ext cx="703116" cy="710026"/>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2">
            <a:extLst>
              <a:ext uri="{FF2B5EF4-FFF2-40B4-BE49-F238E27FC236}">
                <a16:creationId xmlns:a16="http://schemas.microsoft.com/office/drawing/2014/main" xmlns="" id="{5E1177E5-98DC-4AF5-97F3-3A1CCBCFFB0D}"/>
              </a:ext>
            </a:extLst>
          </p:cNvPr>
          <p:cNvSpPr txBox="1">
            <a:spLocks/>
          </p:cNvSpPr>
          <p:nvPr/>
        </p:nvSpPr>
        <p:spPr>
          <a:xfrm>
            <a:off x="290437" y="1298624"/>
            <a:ext cx="8835819" cy="4680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b="1" dirty="0">
                <a:solidFill>
                  <a:srgbClr val="404040"/>
                </a:solidFill>
              </a:rPr>
              <a:t>Rozprzestrzenianie się wirusa</a:t>
            </a:r>
          </a:p>
          <a:p>
            <a:r>
              <a:rPr lang="pl-PL" sz="2400" dirty="0">
                <a:solidFill>
                  <a:srgbClr val="404040"/>
                </a:solidFill>
              </a:rPr>
              <a:t>Dziki są rezerwuarem wirusa;</a:t>
            </a:r>
          </a:p>
          <a:p>
            <a:endParaRPr lang="pl-PL" sz="2400" dirty="0">
              <a:solidFill>
                <a:srgbClr val="404040"/>
              </a:solidFill>
            </a:endParaRPr>
          </a:p>
          <a:p>
            <a:r>
              <a:rPr lang="pl-PL" sz="2400" dirty="0">
                <a:solidFill>
                  <a:srgbClr val="404040"/>
                </a:solidFill>
              </a:rPr>
              <a:t>Bezpośredni kontakt (</a:t>
            </a:r>
            <a:r>
              <a:rPr lang="pl-PL" sz="2400" i="1" dirty="0" err="1">
                <a:solidFill>
                  <a:srgbClr val="404040"/>
                </a:solidFill>
              </a:rPr>
              <a:t>nose</a:t>
            </a:r>
            <a:r>
              <a:rPr lang="pl-PL" sz="2400" i="1" dirty="0">
                <a:solidFill>
                  <a:srgbClr val="404040"/>
                </a:solidFill>
              </a:rPr>
              <a:t> to </a:t>
            </a:r>
            <a:r>
              <a:rPr lang="pl-PL" sz="2400" i="1" dirty="0" err="1">
                <a:solidFill>
                  <a:srgbClr val="404040"/>
                </a:solidFill>
              </a:rPr>
              <a:t>nose</a:t>
            </a:r>
            <a:r>
              <a:rPr lang="pl-PL" sz="2400" dirty="0">
                <a:solidFill>
                  <a:srgbClr val="404040"/>
                </a:solidFill>
              </a:rPr>
              <a:t>);</a:t>
            </a:r>
          </a:p>
          <a:p>
            <a:endParaRPr lang="en-GB" sz="2400" dirty="0"/>
          </a:p>
          <a:p>
            <a:r>
              <a:rPr lang="pl-PL" sz="2400" dirty="0">
                <a:solidFill>
                  <a:srgbClr val="404040"/>
                </a:solidFill>
              </a:rPr>
              <a:t>Zanieczyszczone środowisko (porażony materiał);</a:t>
            </a:r>
          </a:p>
          <a:p>
            <a:endParaRPr lang="en-GB" sz="2400" dirty="0"/>
          </a:p>
          <a:p>
            <a:r>
              <a:rPr lang="pl-PL" sz="2400" dirty="0">
                <a:solidFill>
                  <a:srgbClr val="404040"/>
                </a:solidFill>
              </a:rPr>
              <a:t>Zjadanie porażonych padłych dzików;</a:t>
            </a:r>
          </a:p>
          <a:p>
            <a:endParaRPr lang="pl-PL" sz="2400" dirty="0">
              <a:solidFill>
                <a:srgbClr val="404040"/>
              </a:solidFill>
            </a:endParaRPr>
          </a:p>
          <a:p>
            <a:r>
              <a:rPr lang="pl-PL" sz="2400" dirty="0">
                <a:solidFill>
                  <a:srgbClr val="404040"/>
                </a:solidFill>
              </a:rPr>
              <a:t>Zakażone dziki rozprzestrzeniają zakażenie w środowisku zwiększając prawdopodobieństwo wystąpienia wtórnych ognisk u świń domowych (w hodowlach niekomercyjnych i komercyjnych);</a:t>
            </a:r>
          </a:p>
          <a:p>
            <a:endParaRPr lang="en-GB" sz="2400" dirty="0"/>
          </a:p>
        </p:txBody>
      </p:sp>
    </p:spTree>
    <p:extLst>
      <p:ext uri="{BB962C8B-B14F-4D97-AF65-F5344CB8AC3E}">
        <p14:creationId xmlns:p14="http://schemas.microsoft.com/office/powerpoint/2010/main" val="3350847706"/>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362</TotalTime>
  <Words>4965</Words>
  <Application>Microsoft Office PowerPoint</Application>
  <PresentationFormat>Pokaz na ekranie (4:3)</PresentationFormat>
  <Paragraphs>403</Paragraphs>
  <Slides>61</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61</vt:i4>
      </vt:variant>
    </vt:vector>
  </HeadingPairs>
  <TitlesOfParts>
    <vt:vector size="71" baseType="lpstr">
      <vt:lpstr>Arial</vt:lpstr>
      <vt:lpstr>Bookman Old Style</vt:lpstr>
      <vt:lpstr>Calibri</vt:lpstr>
      <vt:lpstr>Calibri Light</vt:lpstr>
      <vt:lpstr>Candara</vt:lpstr>
      <vt:lpstr>Times New Roman</vt:lpstr>
      <vt:lpstr>TimesNewRoman</vt:lpstr>
      <vt:lpstr>TimesNewRoman,Bold</vt:lpstr>
      <vt:lpstr>Wingdings</vt:lpstr>
      <vt:lpstr>Motyw pakietu Office</vt:lpstr>
      <vt:lpstr>Prezentacja programu PowerPoint</vt:lpstr>
      <vt:lpstr>Afrykański pomór świń w populacji dzika - postępowanie dzierżawców i zarządców obwodów łowieckich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Afrykański pomór świń w populacji dzika - postępowanie dzierżawców i zarządców obwodów łowieckich</dc:title>
  <dc:creator>Bartłomiej Popczyk</dc:creator>
  <cp:lastModifiedBy>Administrator</cp:lastModifiedBy>
  <cp:revision>32</cp:revision>
  <dcterms:created xsi:type="dcterms:W3CDTF">2017-12-26T17:39:00Z</dcterms:created>
  <dcterms:modified xsi:type="dcterms:W3CDTF">2018-01-20T07:01:08Z</dcterms:modified>
</cp:coreProperties>
</file>